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2" r:id="rId3"/>
    <p:sldMasterId id="2147483708" r:id="rId4"/>
  </p:sldMasterIdLst>
  <p:notesMasterIdLst>
    <p:notesMasterId r:id="rId86"/>
  </p:notesMasterIdLst>
  <p:sldIdLst>
    <p:sldId id="395" r:id="rId5"/>
    <p:sldId id="712" r:id="rId6"/>
    <p:sldId id="709" r:id="rId7"/>
    <p:sldId id="731" r:id="rId8"/>
    <p:sldId id="705" r:id="rId9"/>
    <p:sldId id="706" r:id="rId10"/>
    <p:sldId id="616" r:id="rId11"/>
    <p:sldId id="609" r:id="rId12"/>
    <p:sldId id="642" r:id="rId13"/>
    <p:sldId id="611" r:id="rId14"/>
    <p:sldId id="710" r:id="rId15"/>
    <p:sldId id="707" r:id="rId16"/>
    <p:sldId id="703" r:id="rId17"/>
    <p:sldId id="708" r:id="rId18"/>
    <p:sldId id="729" r:id="rId19"/>
    <p:sldId id="718" r:id="rId20"/>
    <p:sldId id="732" r:id="rId21"/>
    <p:sldId id="733" r:id="rId22"/>
    <p:sldId id="734" r:id="rId23"/>
    <p:sldId id="735" r:id="rId24"/>
    <p:sldId id="736" r:id="rId25"/>
    <p:sldId id="737" r:id="rId26"/>
    <p:sldId id="740" r:id="rId27"/>
    <p:sldId id="746" r:id="rId28"/>
    <p:sldId id="747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67" r:id="rId44"/>
    <p:sldId id="768" r:id="rId45"/>
    <p:sldId id="769" r:id="rId46"/>
    <p:sldId id="770" r:id="rId47"/>
    <p:sldId id="748" r:id="rId48"/>
    <p:sldId id="749" r:id="rId49"/>
    <p:sldId id="750" r:id="rId50"/>
    <p:sldId id="751" r:id="rId51"/>
    <p:sldId id="752" r:id="rId52"/>
    <p:sldId id="741" r:id="rId53"/>
    <p:sldId id="742" r:id="rId54"/>
    <p:sldId id="743" r:id="rId55"/>
    <p:sldId id="744" r:id="rId56"/>
    <p:sldId id="745" r:id="rId57"/>
    <p:sldId id="738" r:id="rId58"/>
    <p:sldId id="739" r:id="rId59"/>
    <p:sldId id="771" r:id="rId60"/>
    <p:sldId id="772" r:id="rId61"/>
    <p:sldId id="773" r:id="rId62"/>
    <p:sldId id="774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  <p:sldId id="784" r:id="rId72"/>
    <p:sldId id="786" r:id="rId73"/>
    <p:sldId id="789" r:id="rId74"/>
    <p:sldId id="792" r:id="rId75"/>
    <p:sldId id="793" r:id="rId76"/>
    <p:sldId id="795" r:id="rId77"/>
    <p:sldId id="796" r:id="rId78"/>
    <p:sldId id="797" r:id="rId79"/>
    <p:sldId id="798" r:id="rId80"/>
    <p:sldId id="802" r:id="rId81"/>
    <p:sldId id="804" r:id="rId82"/>
    <p:sldId id="805" r:id="rId83"/>
    <p:sldId id="806" r:id="rId84"/>
    <p:sldId id="808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tional findings" id="{C5BAC36D-EB9D-4B5D-9C08-D7A1638228F8}">
          <p14:sldIdLst>
            <p14:sldId id="395"/>
            <p14:sldId id="712"/>
            <p14:sldId id="709"/>
            <p14:sldId id="731"/>
            <p14:sldId id="705"/>
            <p14:sldId id="706"/>
            <p14:sldId id="616"/>
            <p14:sldId id="609"/>
            <p14:sldId id="642"/>
            <p14:sldId id="611"/>
            <p14:sldId id="710"/>
            <p14:sldId id="707"/>
            <p14:sldId id="703"/>
            <p14:sldId id="708"/>
            <p14:sldId id="729"/>
          </p14:sldIdLst>
        </p14:section>
        <p14:section name="State-level findings" id="{489A9E3B-2ABD-489C-9BDB-DB1C97FC8411}">
          <p14:sldIdLst>
            <p14:sldId id="718"/>
            <p14:sldId id="732"/>
            <p14:sldId id="733"/>
            <p14:sldId id="734"/>
            <p14:sldId id="735"/>
            <p14:sldId id="736"/>
            <p14:sldId id="737"/>
            <p14:sldId id="740"/>
            <p14:sldId id="746"/>
            <p14:sldId id="747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48"/>
            <p14:sldId id="749"/>
            <p14:sldId id="750"/>
            <p14:sldId id="751"/>
            <p14:sldId id="752"/>
            <p14:sldId id="741"/>
            <p14:sldId id="742"/>
            <p14:sldId id="743"/>
            <p14:sldId id="744"/>
            <p14:sldId id="745"/>
            <p14:sldId id="738"/>
            <p14:sldId id="739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</p14:sldIdLst>
        </p14:section>
        <p14:section name="States with total bans" id="{DBA458B3-8679-4636-BAA0-F1D6E699EFB7}">
          <p14:sldIdLst>
            <p14:sldId id="784"/>
            <p14:sldId id="786"/>
            <p14:sldId id="789"/>
            <p14:sldId id="792"/>
            <p14:sldId id="793"/>
            <p14:sldId id="795"/>
            <p14:sldId id="796"/>
            <p14:sldId id="797"/>
            <p14:sldId id="798"/>
            <p14:sldId id="802"/>
            <p14:sldId id="804"/>
            <p14:sldId id="805"/>
            <p14:sldId id="806"/>
            <p14:sldId id="8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DC626-25DB-2369-EE88-ED8A6D959916}" name="Vanessa Arenas" initials="VA" userId="i/9Ou/IKb1BMl3vj73qnojo2KcQ+8zLK8WThk5AHOs4=" providerId="None"/>
  <p188:author id="{EEFFCD5F-8E6C-602B-39EC-4B2698E44F2B}" name="Upadhyay, Ushma" initials="UU" userId="S::Ushma.Upadhyay@ucsf.edu::0b677eef-ed27-473b-9073-c5e0abb12a1c" providerId="AD"/>
  <p188:author id="{D6917471-F313-03B9-89C4-314F9F453CCA}" name="Claire Yuan" initials="CY" userId="opGH5UIkL6cnTlN9lwerftqwf3pgoKuhq6p/qapUc0k=" providerId="None"/>
  <p188:author id="{8407AA7E-435B-8814-E15A-8B8CDB7B22E1}" name="Alison Norris" initials="AN" userId="LvV7ff2M/t30xJvgZ0etIT1Regt/s8p/qPFSvTJsoYY=" providerId="None"/>
  <p188:author id="{6F9FF8CA-7118-B6E7-079A-4456A9D29437}" name="Claire Yuan" initials="CY" userId="S::cyuan@societyfp.org::6b004798-05df-4bbf-b203-11ae5c68fea7" providerId="AD"/>
  <p188:author id="{F2DDC3D8-44F3-44EB-DF7D-FF524752FFF8}" name="Ushma Upadhyay" initials="UU" userId="lTv0+U1/q1t7gNBEbvFqWnZZwtJ6Bxvn3kdzZGtbAS8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ABA"/>
    <a:srgbClr val="426DA9"/>
    <a:srgbClr val="FCB713"/>
    <a:srgbClr val="F47720"/>
    <a:srgbClr val="1F2A44"/>
    <a:srgbClr val="F8AD79"/>
    <a:srgbClr val="D2D4DA"/>
    <a:srgbClr val="B3C5DD"/>
    <a:srgbClr val="FEE2A1"/>
    <a:srgbClr val="FEF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131" autoAdjust="0"/>
  </p:normalViewPr>
  <p:slideViewPr>
    <p:cSldViewPr snapToGrid="0">
      <p:cViewPr varScale="1">
        <p:scale>
          <a:sx n="146" d="100"/>
          <a:sy n="146" d="100"/>
        </p:scale>
        <p:origin x="756" y="120"/>
      </p:cViewPr>
      <p:guideLst>
        <p:guide orient="horz" pos="2160"/>
        <p:guide pos="384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722"/>
    </p:cViewPr>
  </p:sorterViewPr>
  <p:notesViewPr>
    <p:cSldViewPr snapToGrid="0">
      <p:cViewPr varScale="1">
        <p:scale>
          <a:sx n="89" d="100"/>
          <a:sy n="89" d="100"/>
        </p:scale>
        <p:origin x="186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9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3B37-470C-45D4-9646-055EFE36F83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3BAA-06F2-42F1-8AFD-432F7843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38988-5653-FC42-E0BC-6AD444AF5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43002-700D-B586-4C42-5B9277A30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E86E4-7E3B-2F62-F404-E0AC21444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23C79-EB35-27AA-84FD-A4656B9FA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8A937-AFCF-39CB-3B78-CC2EDD6EC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503B8-14BA-6701-E323-81649F527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7237D-0219-FA50-650E-14591228C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19D6-8DA7-2020-C440-126D450B5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9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033B-71FB-2EE6-155A-2CAE537E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9E0B1-A43C-F1B5-648E-2EA7A0B04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E3223-D79B-DA14-3E44-3A2CA37E0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90EF-2AE2-C0BB-DB17-F203C6304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0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C9FA-DE19-4D0F-FED8-4CBD739C8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7AD9B-AF30-64F3-F0E5-4DE6057D6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1D92E-B1D5-32A6-81E3-62F023AFB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FE76-D306-2B6F-4366-03B579DA7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145B-883D-3597-A385-E3BDDF59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D162F-DC46-C189-C736-604706733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8531B-ABE4-BF02-9BEC-91E6ADB21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CF1D1-5D69-FE23-7023-F83DB2DB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D284-981C-7DC2-1546-FFAA74C1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D6ED5-CBFC-05E8-CB57-B51512924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0F427-3293-AEDF-105A-097C7EF29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D847-35CA-BB23-4467-71B7C4241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03E4-D35C-E4BD-99A7-AB2A77B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87821-20A8-850D-BAB1-E13CDB427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9D11A-3CC9-1520-3163-2226F52C4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22A02-9B69-52AB-BABE-242212841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7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23DD-BFAE-85F7-DF8B-EEA58875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72FDF-A2A8-DE2A-E5F2-530A5F3A6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73C21-F33A-9E0B-674F-FD004DDE6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BDF8-B055-3185-6187-BDF0ADA92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4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E50B-1E15-DD75-E43C-D507FC1F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3A79C-E8DC-C1E1-A4AD-D2DD2BA75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5B627-0622-C0E7-6844-46BA369F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A776-899D-E98D-6FED-19C671431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7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40B5-55D8-90DF-F4A5-035CE434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BED8D-BABC-3168-C57C-D78B955D8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4A006-98D8-65DC-BD9A-88F8541C8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950FB-CE85-DDF8-0102-DAA140791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E38A-7E0B-0AC3-A573-13E0479D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C03AA-3E49-97C0-A9C8-CC8CDDE88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1CF07-7ED9-C375-6581-410F3FD2F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B30B1-FB46-143A-9890-EF4B7808D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0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FD6C-1F50-75F2-3FCD-02DAF2F0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94D9E-E45E-66FF-2981-34D9F3681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E3432-D459-D3BD-5669-0894F835E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63C2-19E1-3200-B494-744E4ADA0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2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272F-0B4B-A5DD-C140-E5A31F62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5584A-01C9-1549-A58C-B28298A0B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11EE6-C42F-0498-46A8-1ED204C64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B924D-EFD7-8C9A-07A4-00699FF84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C385-40B9-74B8-1740-17498E48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E48B7-3A6A-1E25-F22A-1F6FF0721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2FD56-B11B-FC2C-8BD3-760F5490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B974-22A8-B65A-F016-F7D2AF818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3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55670-38CA-7A79-05E0-F12CF70E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DFBC4-0C03-51CC-FB4A-ACFCDCCD9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DEA6C-203A-5EA8-99D2-433CA9E8C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31591-3F54-A280-4B4A-C9BC32862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1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7E0B-50CF-70AD-13E1-417C984F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09045-1D47-CF58-78F6-DB0991FBB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96397-3560-117D-5E4E-3DBE62FD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908FE-0542-08ED-A02B-111BDF4A6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7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93B7-F0A0-C115-DA7F-81CB5627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F6991-C819-AF90-9DAF-1BCC8D7A6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C6671-4EFB-CA14-11D8-675D8AA05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4C2CB-B849-57BC-D63E-F4B57F303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0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BDCE-A541-9E41-88A8-F69AB894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BE137-366D-6F1F-41E2-16433131C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99D43-3742-4728-285A-2B8412DCD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A568-8044-2666-B4C9-FEDCDA3E5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4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B584-38CC-37C5-11BD-A8577DCC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28A31-2D32-F29B-E997-C1EF2CE0E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F2EC3-55FE-A18D-FE6D-673AFC58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E522-512F-0135-FBF1-03E99F6D6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61FCC-27EE-915F-685B-EB6E80A0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9AEB5-A4C3-3DCF-AD3A-C22F61721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B7F14-1E5B-6945-4BA6-BC0C7CA95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A424-78F4-8BFF-154A-CBA4A98B9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9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374B-AB7C-B9C3-A3AC-5B761C2A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53DB9-42A4-761D-AB50-00C96BBCB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19017-9A01-EEED-2BD2-2ACCE2722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0ACE-2690-C5CC-B0FC-080C8B67E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7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CC60-B78E-0E1B-2B16-4314C7E7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FD058-9876-9937-2D48-86D0555DC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E9430-D3E2-D6A6-BF38-A3EBDDE53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8BF2-3494-A5D1-16F0-46FA10632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4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DAAC-787B-8BDC-42E0-A89054D2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715E8-5D3C-F3AF-7644-1E5E0AA8B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A85FC-A070-4198-154B-D745F333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0CD5E-21C8-661B-8F82-4C075D3D4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6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8D29-A7B8-5EA3-2649-C0C9FAC7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C80E0-1C4C-19B6-16DD-0F9AD7DFC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866AE-D43E-6795-A8CD-9C01A98DA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FFD7-F84F-1801-9605-CA004F619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2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3865-0539-2E2B-387D-F42C5CF7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39FC0-57FB-D8F2-D914-1D752E116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B759B-C9E6-69A2-B773-CB9F5D576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E42-CA6C-FACD-F240-246B45568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1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9B68-967C-9E7A-77BF-5205095E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ABEC5-F8AA-A82F-C460-A2DAD427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F8994-E744-A06B-4489-D371F6282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9D45-3A6A-9A9F-6C80-9CFB79AD2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1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2BEC-F7BF-A5C7-DD85-FFA513BE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43E82-CF34-BEA0-C608-B5CD798CC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50593-87EB-D5B8-578F-3C57BEDB1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25F99-6EA2-182B-B761-D69B0FFF5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5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ACCAD-24C3-836A-52C6-F62D437D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807B6-8CAD-3B34-ADF5-90AA2AF7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4D067-D726-2918-D7A6-08BF3C4E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CF9C-E349-4E08-9643-1A6CDCF6F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4F28-0091-D0C4-8D21-F7B97013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FC1CF-B552-BA6A-14ED-42A5678A0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85980-BA2A-6E56-F97E-A6E13284A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0EFCF-844F-2C43-1D29-A76CD2D03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4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3A35-032C-58E8-094D-9264482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EC082-7A80-2390-C712-33FF06CC1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8E556-0B76-C7B2-C69D-1AB252612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691A5-F3C6-536D-1C3D-8BB18ECA6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3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F8C0-59B8-ADB5-9592-D00ED10A6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DD47C-0989-81DD-7842-556176CE5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B4450-4360-AFF3-2DD3-63DE9F684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DDE0-96D1-9AF3-E227-7417679E9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9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92B3-418A-7318-FD49-25361350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D9E5A-503C-C536-E8E8-9929E8112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B0284-DDDE-636F-3400-9D82E47D9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16C7-7E8A-BDA7-9FCB-2D95F59DC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7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2917-FD09-5FAF-BF98-867D13D8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25D75-C243-3EEE-6A7D-9D56B05EE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7A5D4-15C7-3A0E-0435-42A99D7B4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035F-CCAE-8EAF-6F5B-47054AB24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7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B8DE-9368-E16C-6DCA-7C9D6C9C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33A79-3573-E62E-EAD7-4A98C07E6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4AC91-AF5D-6779-246E-0E53434C9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AC35-F246-6C47-3016-E638D45FB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0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1FC6-4FC2-2B52-23CC-BC4807D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3F5D9-9A2E-AA44-99D6-2654B8000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8A3DC-4A38-6EDF-FCA2-34DCE9545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61E0-FC12-5B9E-3D9C-398F06808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2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A241-742A-69CB-E014-AE0907AF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3280D-3DD7-7C60-199E-CFE5DCF43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F877E-CEAF-0679-A7D7-68D00999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D871F-8959-DDA0-D20B-EE20F3200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1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5A34-17A4-1C83-84CF-776D258E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ABBDD-6754-34AC-B5B5-07239D9AD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2DD3C-A1B6-BDE1-06E0-A89192FE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1DCC8-4910-3177-7744-E1EEE6537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DA33-2513-05D2-B0E7-3B015343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50A10-13B8-158E-1164-CCE4A417E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5A316-8099-2A25-4B4C-A64134C58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EF72-C026-8CFF-F379-5678D0059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EC0A-CF3E-3634-E2A7-5D6A7F45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AB820-60E1-F3E3-2D70-74E55E2D7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54ED8-F5EB-8FA6-E1DD-6A15596A7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5AB17-B4E4-D210-A66F-3892D7369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83BF7-40A6-6E5F-B299-B4E19C13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1F19B-A725-4502-E0EE-F6F608A3F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B9645-C6BB-5117-F1FE-B9FB69F31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A3BD2-3E96-B216-DD9C-4B9D48A8A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5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4565-E958-C53B-FD96-5435E999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008F6-6847-AEFC-8C23-FFA8E72C4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2C60D-0B0A-C957-919C-C7C63CF91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313C7-6C0C-98E6-4D25-64F6C854C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4643-C0F2-D32C-BA34-962A156E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C2A9A-6331-3F59-36A2-4AAEB2F31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B89CD-AF38-4F76-990E-E1B12E9D2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74488-7D50-0379-4D25-74C97AC4B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7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3398-ED0F-033D-8E6B-BD2467C4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EA21F-BB59-65F7-858E-E60A1E730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3475B-6F74-2DA0-F717-F05D65E69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B28-1CB3-C450-420C-F715A31E4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13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E626-CD8B-E616-FE9B-F69BDFFA1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A8F60-E84F-054A-80AE-1AB0C5F16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28ED-DAFA-5AF5-4F3E-D12E14B2D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7B550-6C90-C3D9-8748-067EA6DD9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9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6DB6-8A55-7232-BDD8-A1FCEBEB7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F9A1F-066C-4B14-FBE9-4FDC94227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96908-36A9-AA7C-5C26-55F0F96D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2EA1-F85B-BB22-826E-1D8A8CCD7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43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ED07-8A4F-E49C-C5D5-60850448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D8D30-731F-89B7-700E-5E080A7D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72EDD2-F569-E97F-BB8A-CD84C1FF6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7A6D-7878-ED9A-E11A-8773D70A4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04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E775-436C-5D7C-BFA9-BE91021E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A74D3-6A88-940F-E8F2-9A72D9CBD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36D4E-4B1E-9D73-3BDC-DB6F5E09E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C1E54-4A21-EE99-18B0-79290FDA7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3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424A-0093-96FD-9356-9D9B609E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E720E-8DD8-B37F-039C-5931AA7B7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73A34-B5DF-686F-B34B-0B17027A8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A430-A8F6-5BB4-044A-948FAEF9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45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0049-A57E-5EB3-C2FF-FBA3DAFF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5B499-D7D6-5980-B0D6-2AD7585F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C26D3-F426-8302-7629-5FA8903A3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AF81-6FD9-EBCA-562E-A3F276FF1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96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8C20-971B-2DED-263F-BEED9B0B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EA2EC-6908-2165-8452-42E833725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A15CD-4251-AC99-8FC5-5E6C0CF10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497AD-FB37-70EF-5A8B-E53DF1FC4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A37A-C94D-59DC-227E-2D3BA7F0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D4285-FFE7-4667-7A3B-FC2D007C1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28C89-E1D0-C6C9-A792-5D008A2F7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B7509-6CE2-3C7B-AF72-46BF1CF6B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97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8671-EA3A-EFF1-42C4-0AFEB3703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F25E-44CF-F140-9217-51A77ABFE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76DB-7D03-99B1-8DAF-2473B0EC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B5F3C-99E3-DE50-6606-C8195629A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14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8B93-5DB3-86D7-5F2B-EDF1EFFCE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D1895-D4D8-6E17-EDBE-15D53DE77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90375-8D97-C16C-3784-371EA3048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4A75-1FCB-E384-1397-83E3DBDAD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12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98A87-A1AC-D968-536D-A1F8D49C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F3F76-5877-6819-107F-6FBC3E9FA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59859-C198-53D8-EAB1-DD6219093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07E4-FC87-13A4-C6DA-9D0907364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8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3B15-6F88-E265-523D-37D3EB09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E4B5B-F69E-344E-04B8-7EAC85A50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2D0B2-199E-41A8-C9EE-A0B23EB9D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0C7A-8F07-90FC-460F-5C9BB5A53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82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93999-74E8-4B21-9CAB-11EC8507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B90C9-4959-AD04-860E-02481AA81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5A7B5-3E3A-05EC-AD4B-D8CD87660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EF8C-9C65-250E-7DC2-38A40E01B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79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AAE6-F425-7091-3B5D-AA6E7CE9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19A7F-5DF6-9892-37C6-C9A157325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A9253-9990-2290-2C59-A1EBCCB2F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9052-098A-4366-B732-32ECF6809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58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00DF-251C-B29E-CCE1-60DB8B32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5FAA9-1271-93A4-C698-971C65314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81AFA-416E-D556-9396-E6C56540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B828-0B2D-17AE-96B6-38F65DAE8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15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57E2-AD9F-6DD6-2473-C6AFB3AC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5A6C0-384D-5E66-6994-4F551D79C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9CAEB-BD8F-F9E9-3897-903DA0558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3BC3-032F-DCDB-78AC-9F6A978DA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93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D517-C075-CB9C-8B22-C4A83C0C8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0667E-0621-4D9E-9714-8484D907B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80891-D3DE-B051-6E2D-21DB58EB1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0B0B9-C15C-F11E-F104-F4ADCCFD7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1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A941B-8DF6-4B46-645F-2B1428A3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FB3C-9B40-F38F-AACD-094F0D4B5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DBF5E-6FB2-0A0B-A01C-CD252A2F6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734AC-9451-5B72-A546-E6BA5ACFA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85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7FBC-5B7E-4A20-2E2F-870E6282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5434D-F118-1944-FDB3-54543A1F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68017-8FF0-4EDE-5FE9-0B04A365B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2718E-0945-E41E-68F8-AA96AACBD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00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A495F-92FB-F3EA-D71A-4A974797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A3E3C-7F4F-F334-C389-28E212BA4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5C717-BB91-0D13-ED86-C03787381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CC562-7746-6F8F-E2EA-7B346F5B2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63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4578A-ECC7-B173-A137-C4EA5F5C9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5115D-6C1A-58A2-1A05-868E1D222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96F39-AECB-AB6A-8F35-C38F861CD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355C-626E-FB2E-6566-4CC948CEA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21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45CE-BC01-9A1F-E5F3-7123C25A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B6C3C-52A3-2EA2-44EC-9C2CDD741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14178C-1FF4-9450-58DB-6DE02ADC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722A-2F39-BC09-F227-853E0FDE6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78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87A7B-D370-B140-6DA9-A7DEF31A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A07EB-90BA-3211-450A-7E0765209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4F1A1-506C-5F51-2968-3F72A9B0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20B3E-2D7C-46C0-549C-897AD209D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85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F5A4-35B4-8048-8E36-A828F5A2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5531D-9990-DF92-6ECC-DBB06A923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1D5D1-DB24-F22E-4BC9-A0DF14F11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107B8-E1C3-04CB-C551-7A1B48EDC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73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CA10-D97D-1543-5AA0-2E7B2661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502C2-041C-CAD6-76E7-E7B7F6D66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B6D48-EDB1-B20A-805C-3F02024B0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1A780-DE4B-4A40-2EFE-256A6FD99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64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FF13B-C070-9390-14A9-01309900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0B1E8-C92C-B7EE-C79D-315ED54EC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64DF9-EF4A-D951-9C47-DF94F81C1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495A-E997-3E59-0725-0EB21CD1D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58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C9C71-B747-E32A-A85B-65986D30E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BDC1B-A949-0E46-1B15-43B16BC57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7B677-62EF-02F2-2F82-3A21B6D9B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6942C-D504-6475-5CD5-A58526178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31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0930D-E594-96B2-3DB1-B22CCAD7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7C7BD-5E79-AF52-0FA4-520A9FB91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93421-E84F-4237-80F8-963AACAA7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6C298-FF48-665C-010B-5E1C6D1AE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12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B748-5E80-2974-3784-720F5529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16747D-9D25-FD00-7601-CA4A8566B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3CFF0-D95E-6862-C425-132F87689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EC9ED-D945-FBCF-8B95-1004CE9D8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02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7ECA2-6CFA-F342-28CA-DC25A6B77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DA167-D74D-06F6-FFB1-0C099DE1F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60E8C-FA18-CF48-E5F6-915540095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E5868-E190-64C4-3E9C-4936D98EA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1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08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60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5959" y="5833011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2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5BD56E7F-899F-0F09-1DE3-FFAD569D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0D7A-232A-B937-952A-3E8040CB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0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856C2-A569-9F30-BEA7-D540636DFDF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wrap="square" lIns="0" rtlCol="0" anchor="ctr">
            <a:spAutoFit/>
          </a:bodyPr>
          <a:lstStyle/>
          <a:p>
            <a:pPr algn="l">
              <a:lnSpc>
                <a:spcPct val="107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859" y="2618045"/>
            <a:ext cx="548466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859" y="3975795"/>
            <a:ext cx="548466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20919" y="4393103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435EE179-D067-7734-DA40-AD0A7DED0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" y="2421955"/>
            <a:ext cx="3912616" cy="20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8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3C485C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8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71CEB-AE9E-59E5-E6AF-5DC5317631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39B0CCE4-B4C4-115B-423A-1E8BEEC588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75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25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500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32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7545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wrap="square"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40634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61B9F-B4B7-E2C9-D25E-4A69D476DB9D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9B02A0AF-4C35-8E1F-9D8A-DB4DE4F8D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1D584A-CA4A-AA0B-41D1-A8C8344AD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602A97B-7014-20C5-8040-656224F4B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3220" y="1360021"/>
            <a:ext cx="3758184" cy="375818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35C537-42F2-E3CB-25EC-80E2EE698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6445" y="2506720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44036A-B32E-744B-89BB-BE40D633A9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445" y="2894393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3528EE-F5B9-35A6-C800-BB14A6532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445" y="3449320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089449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A865CA51-09A3-D3F7-1D54-318DBEFCD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B09742-474D-1CFE-E3EC-2F3088ACA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7931" y="4201272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ED4725-F01B-EDCE-5697-37FC870B4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931" y="4588945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55446BE-A0BB-FEDB-9AA9-8D6B415E3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931" y="5143872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931" y="1112268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931" y="1499941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931" y="2054868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273" y="425582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744EFCCB-7195-CD8D-1D6C-E48D5AA6D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273" y="3516995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36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7AC433E9-756E-20F4-7A7D-9AE6F2C8B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3397" y="708948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3397" y="1025501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3397" y="1502318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BD7959A-F0D9-DC46-C3C2-87BCD7A06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3397" y="2771150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8C13DD8-170B-9CFF-30EC-68C6B7B5C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3397" y="3087703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227A98-7300-3B73-8460-41BDFA6CD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3397" y="3564520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AD0808E-D25E-8E36-36BD-61B39392FB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3397" y="4958629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9D63EEA-F820-7EC0-6AF1-3E970E28C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397" y="5275182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6F1D804-335B-0B10-C836-EFC2CBF1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3397" y="5751999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309BD59D-2889-14A1-3B01-252E6CB6B1D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5903" y="367166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4773359E-0A25-1AD6-AAD4-1C1821A020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903" y="2488765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417ADCD5-BA0A-08E9-EECE-802C02BDD5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5902" y="4607170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168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5204DC7B-C307-64EA-1C3B-5982B0CE7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469" y="162478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69" y="188037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5469" y="230831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321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28FEE72-3948-A3DE-C8E0-4A1384640B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1704" y="162478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A62E6E6-4BAE-329A-FF09-F5C4315C46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1704" y="188037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F98853B-5D68-D703-CA63-B046AE0D3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1704" y="230831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AB0C9F70-3905-D35E-E51B-32ADF9253E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2556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8342807-B835-1D57-7B1E-38495D866F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469" y="442544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FA77E28-917D-8D23-6028-4BC84D5F22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5469" y="468103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75BFA77-A227-F481-FB0B-30FFFA5FE7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65469" y="510897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067AE4C4-F49F-BFCF-64DE-F826AC8793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321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E5E0FD4-C970-2E87-EFBC-849E2072E8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1704" y="442544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36BA426-AE37-0377-84F9-28B8CBBD90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1705" y="468103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18CAC72-0DAA-F5E3-5F89-A93758498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11704" y="510897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51156C04-4607-5B1A-78C0-213149483F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92556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3B9074-1FB7-248D-2912-76EF0E8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130" y="6444032"/>
            <a:ext cx="457200" cy="274320"/>
          </a:xfrm>
        </p:spPr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4873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89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86034F5-2C49-FCA0-7D2F-A7225EB2D4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94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43F917FF-4F91-7E5D-54E3-05B7AD37D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FC0B8C-A170-E455-1D24-016ED67D5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6" y="576044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01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1345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3256BC-8858-3ECE-3DDF-D37858AA0C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107F2522-5F9C-DC1F-B5D7-DEA8418B6DF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9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259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41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B23AA29-8B0B-0230-3345-88D3057FB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1D4F53A-B083-6BB9-9C7D-DC9B4D9225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15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036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19670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92344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9253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153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145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667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0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015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0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6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952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465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941055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55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98948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7966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7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31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7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8989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4.sv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rgbClr val="041D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2A883-4D50-8669-812E-DBF5471C0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2D48BB-8F63-1F40-4432-3D0AFDB1C1D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1443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0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E45"/>
        </a:buClr>
        <a:buFont typeface="Wingdings" panose="05000000000000000000" pitchFamily="2" charset="2"/>
        <a:buChar char="§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8941A"/>
            </a:gs>
            <a:gs pos="100000">
              <a:srgbClr val="FBAF1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CB12F9D-382A-2E58-31CD-89FF9B30E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4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31EC9-BA91-B736-13DD-AA0D3EBF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721791-4CC9-16F6-A096-1D80FFFCC59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585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12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8.png"/><Relationship Id="rId4" Type="http://schemas.openxmlformats.org/officeDocument/2006/relationships/hyperlink" Target="https://www.guttmacher.org/monthly-abortion-provision-stud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9.png"/><Relationship Id="rId4" Type="http://schemas.openxmlformats.org/officeDocument/2006/relationships/hyperlink" Target="https://www.guttmacher.org/monthly-abortion-provision-study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png"/><Relationship Id="rId4" Type="http://schemas.openxmlformats.org/officeDocument/2006/relationships/hyperlink" Target="https://www.guttmacher.org/monthly-abortion-provision-study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openxmlformats.org/officeDocument/2006/relationships/hyperlink" Target="https://www.guttmacher.org/monthly-abortion-provision-study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2.png"/><Relationship Id="rId4" Type="http://schemas.openxmlformats.org/officeDocument/2006/relationships/hyperlink" Target="https://www.guttmacher.org/monthly-abortion-provision-study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3.png"/><Relationship Id="rId4" Type="http://schemas.openxmlformats.org/officeDocument/2006/relationships/hyperlink" Target="https://www.guttmacher.org/monthly-abortion-provision-study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4.png"/><Relationship Id="rId4" Type="http://schemas.openxmlformats.org/officeDocument/2006/relationships/hyperlink" Target="https://www.guttmacher.org/monthly-abortion-provision-study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5.png"/><Relationship Id="rId4" Type="http://schemas.openxmlformats.org/officeDocument/2006/relationships/hyperlink" Target="https://www.guttmacher.org/monthly-abortion-provision-study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6.png"/><Relationship Id="rId4" Type="http://schemas.openxmlformats.org/officeDocument/2006/relationships/hyperlink" Target="https://www.guttmacher.org/monthly-abortion-provision-study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7.png"/><Relationship Id="rId4" Type="http://schemas.openxmlformats.org/officeDocument/2006/relationships/hyperlink" Target="https://www.guttmacher.org/monthly-abortion-provision-study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8.png"/><Relationship Id="rId4" Type="http://schemas.openxmlformats.org/officeDocument/2006/relationships/hyperlink" Target="https://www.guttmacher.org/monthly-abortion-provision-stud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9.png"/><Relationship Id="rId4" Type="http://schemas.openxmlformats.org/officeDocument/2006/relationships/hyperlink" Target="https://www.guttmacher.org/monthly-abortion-provision-study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0.png"/><Relationship Id="rId4" Type="http://schemas.openxmlformats.org/officeDocument/2006/relationships/hyperlink" Target="https://www.guttmacher.org/monthly-abortion-provision-stud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66E0-9E6B-CB52-DC95-81199064E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National findings</a:t>
            </a:r>
          </a:p>
        </p:txBody>
      </p:sp>
    </p:spTree>
    <p:extLst>
      <p:ext uri="{BB962C8B-B14F-4D97-AF65-F5344CB8AC3E}">
        <p14:creationId xmlns:p14="http://schemas.microsoft.com/office/powerpoint/2010/main" val="379646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The 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ajority of abortions still take place in-person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28BAB-45D0-BC17-F629-EE639EB47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36A5B-7912-3C8F-2A45-8312A552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DBE3-5ADA-7255-0D78-EE88EA93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08" y="365125"/>
            <a:ext cx="10665755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The 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roportion of abortions provided via telehealth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varied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by state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2024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9DFBD-BBBF-44A0-2832-B07731F056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E7F92-9E7A-9028-DB07-89911F219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3F0B7-EB53-231F-2E07-19BA816C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6F8-47A9-24ED-C0D4-49C640D6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301650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Abortions provided by virtual-only clinics have increased since </a:t>
            </a:r>
            <a:r>
              <a:rPr lang="en-US" sz="2400" i="1" dirty="0">
                <a:solidFill>
                  <a:srgbClr val="000000"/>
                </a:solidFill>
              </a:rPr>
              <a:t>Dobbs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4FD88-E4FE-B97D-6FBC-85E594DE8D9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56B37-4034-F917-4AFB-87C13E75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1D27A-E89F-4B62-E4BC-FA59754B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837A-A543-B9A9-CF04-F3B2C090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Abortions provided under shield laws have increased </a:t>
            </a:r>
            <a:r>
              <a:rPr lang="en-US" sz="2400">
                <a:solidFill>
                  <a:srgbClr val="000000"/>
                </a:solidFill>
                <a:ea typeface="Arial" panose="020B0604020202020204" pitchFamily="34" charset="0"/>
              </a:rPr>
              <a:t>since this 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route to care became available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B26ED-7CC4-6AAA-FC48-0EE54DE89DA4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F7545-A98E-1009-26B8-55AFB2405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8" y="1142802"/>
            <a:ext cx="1144318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4B51-DA6C-2D14-12A1-9DB037B5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E99D-8062-921A-D8AE-65C649BC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9441113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Legal climates appear to play an important role in telehealth use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FD540-F971-5B53-5D83-E9DB6B791FA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F863D-947F-0EE1-0FFF-6CED69DBF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6705"/>
            <a:ext cx="11437087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4D22B-18E3-DFEB-B605-5183C700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8AA3-6811-9354-B6A1-5297C1C0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8887661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Half of abortions provided via telehealth in 2024 were facilitated by shield laws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6848F-D9A3-4BD1-16E1-B93897DCFF8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BB56C4-59E6-27DD-67DB-CBE037C96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39169"/>
              </p:ext>
            </p:extLst>
          </p:nvPr>
        </p:nvGraphicFramePr>
        <p:xfrm>
          <a:off x="1066800" y="1508760"/>
          <a:ext cx="10058400" cy="3840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525891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896511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2781276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2024 monthly average number of abortions</a:t>
                      </a:r>
                    </a:p>
                  </a:txBody>
                  <a:tcPr marL="137160" marR="137160" marT="137160" marB="137160"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6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/>
                          <a:cs typeface="Arial"/>
                        </a:rPr>
                        <a:t>In-person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Telehealth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Abortion and telehealth permitted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60,780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10,360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8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0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Abortion permitted, telehealth restricted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/>
                          <a:cs typeface="Arial"/>
                        </a:rPr>
                        <a:t>8,610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6-week abortion ban, telehealth restricted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/>
                          <a:cs typeface="Arial"/>
                        </a:rPr>
                        <a:t>5,350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9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Abortion is totally banned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5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5AD33-4F89-7AFB-B79E-74DA0D2F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D0100-234C-6B21-F081-B8DE0740C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State-level findings</a:t>
            </a:r>
          </a:p>
        </p:txBody>
      </p:sp>
    </p:spTree>
    <p:extLst>
      <p:ext uri="{BB962C8B-B14F-4D97-AF65-F5344CB8AC3E}">
        <p14:creationId xmlns:p14="http://schemas.microsoft.com/office/powerpoint/2010/main" val="36184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C92B-7DDD-2620-DB51-2307F556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ED89-A990-B708-EE21-60440DC4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Alabama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286F-6F76-7D49-9706-98ED207C21A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F5B598-7748-6422-4F98-32403996D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7" y="1115367"/>
            <a:ext cx="11370025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2D83-8661-C2FE-8C05-A0FFA59C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4C9F-0867-DC8B-9A0C-807E8C2B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4492E-AD39-3358-3711-45711E496E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05281-AD36-AB0E-BB59-38A5214E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269B0-BC8E-B9C8-2A42-8BAC6376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5A97-86B5-C2E6-57A6-BA3B9903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8EE91-7076-D7C0-71E3-A688DF1102C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AD370-0622-D3D6-AF21-CE9556B78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EC79-0F65-0456-BD8D-FBE152C5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Summary of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C07C-F765-633D-5DFD-C0E212F5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161746"/>
            <a:ext cx="11064240" cy="5072516"/>
          </a:xfrm>
        </p:spPr>
        <p:txBody>
          <a:bodyPr vert="horz" lIns="0" tIns="45720" rIns="91440" bIns="45720" rtlCol="0" anchor="t"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Abortion volume is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higher in 2024 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than it was in 2023 or 2022.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The majority of abortions occur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in-person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The number of abortions delivered via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telehealth continued to increase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By the end of 2024, 1 in 4 abortions was delivered via telehealth.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Shield laws 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continue to facilitate abortion access, with an average of 12,330 abortions per month in the final quarter of 2024.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Implications of these trends are unclear in the context of multiple changes in the service delivery environment: </a:t>
            </a:r>
            <a:endParaRPr lang="en-US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Shifting price of abortion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Decreases in abortion funds to cover patient costs</a:t>
            </a:r>
            <a:endParaRPr lang="en-US" sz="2200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Election-related spikes in demand </a:t>
            </a:r>
            <a:endParaRPr lang="en-US" sz="2200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Ongoing financial pressure on brick-and-mortar clinics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301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A129-2A48-ECE3-EC93-F0145E7E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E25B-DC81-7A1C-66D5-78D9A6EC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188B5-5227-7588-4748-D67079D52E9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8C9E4-8E22-F7BD-46F3-041ABBDE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B920-6435-7F77-4EA9-D819F8AB8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D45-7ACE-BAE1-6918-C6E90E20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F9F25-7CBF-7455-2DAC-6AF3BFB4380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F8B3F-5EB9-2FD4-DF41-2577B5F4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108D-B859-E611-8FF4-B1984CA5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EAB-4213-9ADD-8568-686F3152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Colorado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978E1-499F-B40A-FA9E-2D29BA040B9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E82BB-FF85-FD0E-AD7A-44C08BB6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36A7-3076-4DE2-2329-D4366A46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DC7B-ED3E-B9DB-6B61-D75E4FE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Connecticut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74BA4-213D-24AA-3159-5D1B3DDDD8B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380D7-2192-A69A-782D-3C233F4D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A3647-C317-B2B5-7F9B-1854BA1C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AD16-82CA-52A4-A7EF-1F25DEF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Delaware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175DA-7B4B-5987-5CD0-5477180725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F8388-4AF3-742C-3872-343E473B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BC34-ABF5-42B8-906E-D9581386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1218-3C40-275C-A558-9FA045B4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District of Columbia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B0457-DD38-64A6-7775-3BF4CEB6166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F96C7-7F23-784D-FA45-06D91304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9519-7CE9-5C33-4F77-A1D32084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AD8E-9A37-0382-54EE-C0D9684B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CDA3-27E9-7844-650A-FCCB3F92648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9A493-1AF2-CB27-ECBF-DE8DE30C2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B035-60BB-1C3F-6122-0B7FEA2FB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AE83-3F8C-0966-2748-0D78AEEA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Georgia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67F6-C827-D5B8-850B-1F5DC420046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595DF-0EA0-0DB3-06EA-D387768DA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AB0A-9022-246A-7F96-3ED20274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32DB-1166-CEEE-7519-BCF9F7E2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Hawaii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76F04-140E-43CE-D7CA-B7D196DDB4F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0B46E-C1A1-6F8F-9E20-301C87D1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0C7C-2ACF-FDF3-7F32-2074DA74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232B-AFBB-5626-7B50-B4A2ED6C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Idaho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60A12-BE6A-CDEC-AB45-95EA51BDED2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E14CD-4A44-B7B8-1E4C-03A98403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6F8B-4DE6-53E5-2757-144345B4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legal status since January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6E79B-6F35-E73E-F263-CBE6866F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161746"/>
            <a:ext cx="5578879" cy="5237163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In </a:t>
            </a:r>
            <a:r>
              <a:rPr lang="en-US" b="1" dirty="0"/>
              <a:t>Florida</a:t>
            </a:r>
            <a:r>
              <a:rPr lang="en-US" dirty="0"/>
              <a:t>, a 6-week ban went into effect in May 2024</a:t>
            </a:r>
          </a:p>
          <a:p>
            <a:r>
              <a:rPr lang="en-US" dirty="0"/>
              <a:t>In </a:t>
            </a:r>
            <a:r>
              <a:rPr lang="en-US" b="1" dirty="0"/>
              <a:t>Iowa</a:t>
            </a:r>
            <a:r>
              <a:rPr lang="en-US" dirty="0"/>
              <a:t>, a 6-week ban went into effect in August 2024</a:t>
            </a:r>
          </a:p>
          <a:p>
            <a:r>
              <a:rPr lang="en-US" dirty="0"/>
              <a:t>In </a:t>
            </a:r>
            <a:r>
              <a:rPr lang="en-US" b="1" dirty="0"/>
              <a:t>North Dakota</a:t>
            </a:r>
            <a:r>
              <a:rPr lang="en-US" dirty="0"/>
              <a:t>, a total ban was ruled unconstitutional in October 2024 </a:t>
            </a:r>
          </a:p>
          <a:p>
            <a:pPr marL="457200" lvl="1" indent="0">
              <a:buNone/>
            </a:pPr>
            <a:r>
              <a:rPr lang="en-US" sz="2000" dirty="0">
                <a:latin typeface="Arial"/>
                <a:cs typeface="Arial"/>
              </a:rPr>
              <a:t>No brick-and-mortar facilities providing</a:t>
            </a:r>
          </a:p>
          <a:p>
            <a:r>
              <a:rPr lang="en-US" dirty="0"/>
              <a:t>States with total bans as of December 2024: </a:t>
            </a:r>
          </a:p>
          <a:p>
            <a:pPr marL="457200" lvl="1" indent="0">
              <a:buNone/>
            </a:pPr>
            <a:r>
              <a:rPr lang="en-US" sz="2000" b="1" dirty="0">
                <a:latin typeface="Arial"/>
                <a:cs typeface="Arial"/>
              </a:rPr>
              <a:t>Alabama, Arkansas, Idaho, Indiana, Kentucky, Louisiana, Mississippi, Missouri, Oklahoma, South Dakota, Tennessee, Texas, West Virginia</a:t>
            </a:r>
          </a:p>
          <a:p>
            <a:r>
              <a:rPr lang="en-US" dirty="0"/>
              <a:t>States with 6-week bans as of December 2024: </a:t>
            </a:r>
          </a:p>
          <a:p>
            <a:pPr marL="457200" lvl="1" indent="0">
              <a:buNone/>
            </a:pPr>
            <a:r>
              <a:rPr lang="en-US" sz="2000" b="1" dirty="0">
                <a:latin typeface="Arial"/>
                <a:cs typeface="Arial"/>
              </a:rPr>
              <a:t>Florida, Georgia, Iowa, South Carolina</a:t>
            </a:r>
          </a:p>
        </p:txBody>
      </p:sp>
      <p:pic>
        <p:nvPicPr>
          <p:cNvPr id="4" name="Content Placeholder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0E96EF3-F353-B164-7CBF-426D5DB9E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93" y="1600200"/>
            <a:ext cx="59221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4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3F66-F894-AEB6-C485-D7AFF4F8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5636-3E4E-0B80-1CD7-0A3B2385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24C3E-DB5F-B135-8E25-F5A644E1B93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03826-9D65-7ADE-139B-9677DC01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CAB8-C930-C41F-3964-0A875033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D371-551A-A1CA-8BC7-A7DCEBFD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Indiana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33724-E9FA-893F-2548-17B106E76F3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743B3-4467-599A-20CB-207865DF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4870-7085-93FC-5BD1-46939948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E95A-5AD6-8F93-F93F-F941EF60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Iowa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6AA05-3CA3-D36D-517B-7ADAD78196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F1A8A-96F2-1557-62B4-93146169B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D9A6E-F9F3-0E46-4327-63B9D358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C332-8080-01AF-7074-529BFF97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5A1A6-4987-13E5-AFE5-D3472BE23B8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84F3E-8393-1032-4F7D-FD2B4673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5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13AF-A8C7-59C4-3B08-8A643DD5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0143-7F2A-157D-54C1-3A9F8D65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Kentucky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34B46-614C-16AB-5300-128BA59478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1310D-95BF-7EE4-0C0D-EB8A383ED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CA49-0A1A-CBF3-43F8-3E4AFD97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6412-9DAF-EF29-01F8-C1626A9F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Louisiana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0E468-924E-4BEC-E7BD-B9F4A20F287A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ABB59-0995-7579-D816-5486BAC1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2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4E98-0D86-4207-0010-5C03FC9A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6ED7-683A-217B-D56F-6366AA26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DF0A-3AD1-F67A-8385-0EDD4D913B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1EC18-93FD-EF84-4187-C1E45271D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8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D697-6796-EEA4-1DC8-CB503872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DD67-43FC-0E81-2C89-2B46E583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Maryland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CDBFA-D61A-A204-5311-720E8AEF145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8DD32-28F5-7E00-5B9F-24DDF5907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BDEDB-A7FA-4C7A-879E-6F07D963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26B-5E20-EBD7-E731-E9B3BBC3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Massachusetts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0FEA5-886C-F83D-C47D-DD01BF49A86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2197D-9120-8C1C-9F30-8456E1300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4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8D28-F242-08C0-490E-71D2F208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5DBA-BC59-9818-C992-764B934D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Michigan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12BD3-3F0E-8892-28EE-E805512F029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208A9-6073-5FB1-648D-50EA830F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CA0A-B5C3-0DD4-BAD7-10CC6CC26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A165-0381-DECF-D3E8-72A8E4CC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812528" cy="524223"/>
          </a:xfrm>
        </p:spPr>
        <p:txBody>
          <a:bodyPr>
            <a:noAutofit/>
          </a:bodyPr>
          <a:lstStyle/>
          <a:p>
            <a:r>
              <a:rPr lang="en-US" sz="2400" dirty="0"/>
              <a:t>Total abortions in the US have increased since </a:t>
            </a:r>
            <a:r>
              <a:rPr lang="en-US" sz="2400" i="1" dirty="0"/>
              <a:t>Dobbs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09378-1DEA-809E-B6BD-C72F3C8A61AF}"/>
              </a:ext>
            </a:extLst>
          </p:cNvPr>
          <p:cNvSpPr txBox="1"/>
          <p:nvPr/>
        </p:nvSpPr>
        <p:spPr>
          <a:xfrm>
            <a:off x="413359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0133D-B061-4161-0524-FC869AA3B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2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F2FA-7505-0282-AA5E-DB1A2FB7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2D52-C4ED-66B8-E21F-2955BB71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Minnesota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FAA9C-DDD7-BF5B-A617-0F1F2DAD924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597F-CA8C-DF74-28CC-C7BDCBE55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5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608E-F956-4349-A4D8-27400686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C130-9838-0A46-D540-0A8B2B76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Mississippi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9E4B4-A7BE-6A28-CEF0-C85E6A31B5B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37E67-508E-D2D2-76DF-4A233567A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9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10FA-B3C8-0C59-ED70-7D0B950D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2282-DFDB-F631-F868-AC40419F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Missouri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985C9-4293-AC58-C524-E972B1D5F9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618A0-E145-975A-4879-1D0DE2FF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6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39F8-55A2-E73F-B5AF-87CDD26C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11A5-132D-1545-4F60-394C7376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876CE-4169-84DA-423C-742E630D87D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408C7-0C65-7FED-5297-51E4B7D9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51F1-AC6E-EDF1-7599-F3C391CD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7A80-8DC1-B00A-ED52-458F529B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Nebraska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270A7-4CC6-D36E-5ABF-304B2417F2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715D6-E4C1-6C4F-0F3C-0AC82AE0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0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C168-628B-FDF5-3CC3-C06AAA1E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4900-9D16-4EB8-61F0-267CB5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Nevada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ED355-5B7D-41A0-15AC-0BF81D4402F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AD18D-C85F-2302-31E4-1824445AC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4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B3E4-045C-C122-232D-EA5D8C0C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C7AB-9858-516F-E221-561B83DD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Hampshire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2B340-DCA2-DEE4-B65F-36684C128FF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BF67C-E2F3-A35C-056F-87B2FAC91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9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5991C-7E85-422F-EEB3-09570692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2DED-D1B2-0B43-6FD5-EFC9DB4A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Jersey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AB78B-62C6-26DF-3328-00C5DB40E88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F5005-E0B5-7EE5-A85D-DD18A4419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4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BB75-9D6F-D86C-6E87-6B5BDD2F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CE18-66FD-E5A7-D936-57FA920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Mexico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FAD07-5F3F-C741-16DE-CBE658AD63B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42DF-7025-8E55-1E14-47F129577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7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F16D-CE49-5499-EA03-243419AA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2834-FCAD-4332-81DB-2C1D4C1A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York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878B6-45B4-9007-5387-40AACF6F4B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1125A-95ED-0EDC-09F8-A28F32FB9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0E12-4F3E-61CC-391A-BA15192E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809E-4781-978A-5273-704A6728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8" y="365125"/>
            <a:ext cx="10422641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US abortions totaled 1.14 million in 2024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BDFB5-33C8-8ED9-5035-777137D2C029}"/>
              </a:ext>
            </a:extLst>
          </p:cNvPr>
          <p:cNvSpPr txBox="1"/>
          <p:nvPr/>
        </p:nvSpPr>
        <p:spPr>
          <a:xfrm>
            <a:off x="413359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3D19B-9D2A-1B6B-7E17-84F80439A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5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D111-2A33-DBBF-F415-45647A72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BABF-7CB8-A785-5422-9272DEA4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447E4-3FBE-EBED-61A3-2AD22147244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56DBB-2CA6-1482-541B-0C72AF81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94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9F81-CE26-965F-42F8-BD80D9EB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002-7D39-EDF6-07BE-04FF3D3E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0A0E-F408-1497-E614-239035F556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0B241-6F44-F2E4-8F1E-D17C9D6EB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CE4A-E6FF-9A98-6EBA-E7D73695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BBD9-CCEF-5CAD-1A7B-BA6744F5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006E0-F951-3662-CC6F-B712201DFC2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B760-CA16-997F-7F60-8E037DD1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2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A8FA-7B9C-22BA-33AE-BD95CD80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F2B3-8B5A-A760-A355-32BC368C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Oklahoma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BB23C-490C-68EC-E212-7FF1AA853E3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0FA90-C562-F65C-49AF-0E7787A3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711C-8513-6197-C0E9-C4DBCD2C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F244-765F-5E4D-3514-E9FB5928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Oregon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AABE4-17D9-5161-7454-E1919184BC7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C3523-0FF1-279C-C397-1CB24BCAE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4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F652-4553-3594-DB5A-32775B92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BFA7-8E88-3EEA-A7E1-5532FE3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Pennsylvania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161F2-0B98-B2DA-DAD1-2CF39339035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8AA41-0BEB-66D3-87D5-1E7CCDB5F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4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58AB-E2C3-A5A4-AC16-CC7AF2B8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A0A7-B624-D08E-C56C-A0FE66B5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Rhode Island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29BEE-1CB2-BB1C-5A3C-F44E59F192A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CB579-7500-31AA-2200-15E421F3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596C-0B82-A621-C760-13EBB087E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36BE-FCBE-5972-13AE-6E6CC45A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154D8-FA13-80DF-1C31-5F1A5A4A220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A2DAD-6207-D404-4C33-5405E6D08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4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3B01-C5F7-DB2F-E93F-743F319D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3A9-3B16-F70F-C7C3-80FBCFEC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9A925-8B26-C5B2-E7D6-DD9C4FF7434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2F44A-8DA9-A921-5649-899A6A46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1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5F2D-E152-24A4-7C09-A405FC0C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AF7-A20D-F3AA-3779-1A61BD76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Tennessee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93D3F-2237-1C93-3476-9FDD496D38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6B4B-8373-BB04-C34E-CE3B6AE44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38EC-118C-5219-9D26-97B38873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49C1-E3D0-4D18-7A1C-8BCB7BE9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29673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Monthly average number of abortions increased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A3FD1-CB06-FC37-3092-D98C951DEC1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BA7BF-4F8E-EAC8-E2BB-D5CFA0DA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9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2E626-C6DF-400C-B6B9-59049FCC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1195-8944-1C63-0564-D733D44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Texas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0D8A8-A317-52CC-C530-58DF2ED5D73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1A91F-2578-A3D1-12C7-A0CD0AC5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5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E141-16BA-5139-4D67-8B26CD0F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11C2-2DC7-BA3A-069C-930969E6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Utah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F054B-894C-7952-318A-0866FC6BA88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05695-BDA3-72B4-FD59-E84ED026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3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EBA0-015A-FD18-5002-DBE25474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2CA-D44E-6343-A0C7-BC90714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Vermont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F19B8-43B3-F9EF-D7D8-08A99C298B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DD25E-F47C-F4FE-020F-EDF1EEAA1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4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7147-6059-ADCB-3F31-4900134A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1590-AEB4-1C4F-A1B6-5F25BBA4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B5AB4-6C76-3976-FCFC-12B694C8E87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BA9E1-680B-3574-7462-36AD7C1F3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F422-2DBE-5257-B3D5-39E323E5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2E9E-D4C0-0B97-F529-206A6378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Washington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51FB-3D29-2D71-171C-AB988030BEF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1C334-A36F-D522-956E-FBB9CEC1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5023-51A8-D858-7447-B5A14806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75C5-4EAB-B190-7DD4-629C21BD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West 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7E2F-BDBA-B14E-B09A-13817EB8C50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18FA2-0EEE-57D6-4178-2730ED67A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9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4CDE-724F-DFCC-15B2-9DD3B644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D82-91FE-E260-2820-79B1F394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Wisconsin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968C3-B7B2-ED94-796B-0E7EA797A2E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E256F-6F71-11A6-CD04-61D6484D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7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09AF-323B-8A9E-1217-CC0A0805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D468-6E10-7892-738E-2B6A2FC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Wyoming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AA2DB-DC93-AA6E-6C36-89B5D8FB06A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507E5-F3CD-AF77-EA3C-A095DEB7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68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6DFE-A67E-832D-0134-6792C8CB8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1140A4-AF19-0575-DE37-C4FB71C39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Routes to care in states with total bans</a:t>
            </a:r>
          </a:p>
        </p:txBody>
      </p:sp>
    </p:spTree>
    <p:extLst>
      <p:ext uri="{BB962C8B-B14F-4D97-AF65-F5344CB8AC3E}">
        <p14:creationId xmlns:p14="http://schemas.microsoft.com/office/powerpoint/2010/main" val="22194785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1D09-784D-D2C1-2447-B29A4154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A12D-9481-763C-1A41-58814EEE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Alabama,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2C35F-0501-9176-1C4C-6972B48AEEBF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90C63-26DD-2A3D-0E3C-0CD7348DD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38" y="892844"/>
            <a:ext cx="11022523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9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296734" cy="524223"/>
          </a:xfrm>
        </p:spPr>
        <p:txBody>
          <a:bodyPr>
            <a:noAutofit/>
          </a:bodyPr>
          <a:lstStyle/>
          <a:p>
            <a:r>
              <a:rPr lang="en-US" sz="2400" dirty="0"/>
              <a:t>The monthly number of abortions increased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F9109-0366-D814-857A-7B9863B70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1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A9AE9-6BC3-BED2-0F72-C7621648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F140-0A33-11A5-DC1C-E59BAC67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Arkansas,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06A58-BE53-70FF-7293-5FC3D5A83EC5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83043-A335-1D3C-D0BF-29F24FB3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1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7BC86-7574-CE8F-5C46-672906ED3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591C-782B-0939-6162-08EF7BF3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Idaho,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7DED5-CE3C-7631-352B-D8D28A325B7A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A5565-96B5-65C3-DCC2-B04EF6764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76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87597-7830-153D-628C-6AD04D4A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14C9-3B72-986E-646A-8E866CB3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Indiana,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8B46F-F04B-9BF3-3095-965F6A66BC65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F0FCD-0C3D-4783-DD8C-FF24C1505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073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09BEC-113B-4F06-E1BA-4FA853EFF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F943-5781-991D-5622-A940B905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Kentucky,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76492-4C74-1A96-65F4-33FD9AEAB0FB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3663E-78FD-99BB-89B7-170823AC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59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44EB-67A2-E29E-38D9-AE75993A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7C79-1043-6717-536D-86DCB35B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Louisiana,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31ED9-A799-994C-0485-F26526EF0F80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07C0A-CF3A-4085-82E0-A8B89E9FD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32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250DF-64BC-A716-D623-155158C6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EF65-8F1C-3660-3C64-099D5815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Mississippi,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5737F-834D-734B-25D0-5AC883A17E9C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095FD-71DE-827E-2326-792F99963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9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0994-20F8-3C85-328B-DAFE6DAF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5906-EA5B-9A2E-7988-66CE04EA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Missouri,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52D73-4B85-0009-8440-3D06481C281B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47BD6-EA28-555F-51CB-41B6A904B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5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221B-8B79-C7CE-413A-C1B8100F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F35B-5AFC-6F2C-4BBA-EDC16FB6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Oklahoma,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FB22A-952C-C75C-1F67-9BAC2F072181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E0377-FC4C-0FB7-3BC1-44FB52F9D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804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E067-C16A-A3DB-5046-30EA6678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2742-2725-B5D3-B3A3-111F02E1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South Dakota,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674F8-20B3-A7A3-ACF1-E6D1E2CF77F9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F2DE9-925C-F77A-8027-ACB924294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332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9A0CE-5F72-90C5-744D-5F501A7F6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1C96-967B-5D3B-FD5E-770E93CC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Tennessee,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64313-EA9C-9F67-2EDC-2BF84D5B2820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41301-BDAB-1378-3E0F-20B4133D1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By Q4 of 2024, 1 in 4 abortions were provided via telehealth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38100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11441-7CB5-6575-FA4E-4862D08EE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0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707B-C12A-9C69-14CA-8E6177DC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EC61-F618-4581-22F1-3F0AA988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Texas,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987A9-2265-5F2D-64F7-9F8E11F2B28F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47D0F-6286-82D9-6E2A-BE5476173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9314"/>
            <a:ext cx="11034716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79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75178-FD11-EE1B-CD57-D6BFBC22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1B4E-E735-9398-0E29-2D31F4F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West Virginia,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93EE7-0D45-522F-36CB-B8567684681F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4C88F-D4F7-202D-5BB4-671FAFF29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2" y="365125"/>
            <a:ext cx="10093391" cy="5242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In-person abortion care declined slightly, while telehealth grew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38100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2A114-41A9-7B71-AAD7-8C4E83824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823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rtlCol="0" anchor="ctr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lIns="0" rtlCol="0" anchor="ctr">
        <a:no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14612</TotalTime>
  <Words>1459</Words>
  <Application>Microsoft Office PowerPoint</Application>
  <PresentationFormat>Widescreen</PresentationFormat>
  <Paragraphs>271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Wingdings</vt:lpstr>
      <vt:lpstr>Blue Palette Theme</vt:lpstr>
      <vt:lpstr>White Palette Theme</vt:lpstr>
      <vt:lpstr>Orange Palette Theme</vt:lpstr>
      <vt:lpstr>1_Blue Palette Theme</vt:lpstr>
      <vt:lpstr>PowerPoint Presentation</vt:lpstr>
      <vt:lpstr>Summary of findings</vt:lpstr>
      <vt:lpstr>Changes in legal status since January 2024</vt:lpstr>
      <vt:lpstr>Total abortions in the US have increased since Dobbs</vt:lpstr>
      <vt:lpstr>US abortions totaled 1.14 million in 2024 </vt:lpstr>
      <vt:lpstr>Monthly average number of abortions increased each year</vt:lpstr>
      <vt:lpstr>The monthly number of abortions increased each year</vt:lpstr>
      <vt:lpstr>By Q4 of 2024, 1 in 4 abortions were provided via telehealth</vt:lpstr>
      <vt:lpstr>In-person abortion care declined slightly, while telehealth grew</vt:lpstr>
      <vt:lpstr>The majority of abortions still take place in-person</vt:lpstr>
      <vt:lpstr>The proportion of abortions provided via telehealth varied by state, 2024</vt:lpstr>
      <vt:lpstr>Abortions provided by virtual-only clinics have increased since Dobbs</vt:lpstr>
      <vt:lpstr>Abortions provided under shield laws have increased since this route to care became available</vt:lpstr>
      <vt:lpstr>Legal climates appear to play an important role in telehealth use</vt:lpstr>
      <vt:lpstr>Half of abortions provided via telehealth in 2024 were facilitated by shield laws</vt:lpstr>
      <vt:lpstr>PowerPoint Presentation</vt:lpstr>
      <vt:lpstr>Alabama</vt:lpstr>
      <vt:lpstr>Alaska</vt:lpstr>
      <vt:lpstr>Arizona</vt:lpstr>
      <vt:lpstr>Arkansas</vt:lpstr>
      <vt:lpstr>California</vt:lpstr>
      <vt:lpstr>Colorado</vt:lpstr>
      <vt:lpstr>Connecticut</vt:lpstr>
      <vt:lpstr>Delaware</vt:lpstr>
      <vt:lpstr>District of Columbia</vt:lpstr>
      <vt:lpstr>Florida</vt:lpstr>
      <vt:lpstr>Georgia</vt:lpstr>
      <vt:lpstr>Hawaii</vt:lpstr>
      <vt:lpstr>Idaho</vt:lpstr>
      <vt:lpstr>Illinois</vt:lpstr>
      <vt:lpstr>Indiana</vt:lpstr>
      <vt:lpstr>Iowa</vt:lpstr>
      <vt:lpstr>Kansas</vt:lpstr>
      <vt:lpstr>Kentucky</vt:lpstr>
      <vt:lpstr>Louisiana</vt:lpstr>
      <vt:lpstr>Maine</vt:lpstr>
      <vt:lpstr>Maryland</vt:lpstr>
      <vt:lpstr>Massachusetts</vt:lpstr>
      <vt:lpstr>Michigan</vt:lpstr>
      <vt:lpstr>Minnesota</vt:lpstr>
      <vt:lpstr>Mississippi</vt:lpstr>
      <vt:lpstr>Missouri</vt:lpstr>
      <vt:lpstr>Montana</vt:lpstr>
      <vt:lpstr>Nebraska</vt:lpstr>
      <vt:lpstr>Nevada</vt:lpstr>
      <vt:lpstr>New Hampshire</vt:lpstr>
      <vt:lpstr>New Jersey</vt:lpstr>
      <vt:lpstr>New Mexico</vt:lpstr>
      <vt:lpstr>New York</vt:lpstr>
      <vt:lpstr>North Carolina</vt:lpstr>
      <vt:lpstr>North Dakota</vt:lpstr>
      <vt:lpstr>Ohio</vt:lpstr>
      <vt:lpstr>Oklahoma</vt:lpstr>
      <vt:lpstr>Oregon</vt:lpstr>
      <vt:lpstr>Pennsylvania</vt:lpstr>
      <vt:lpstr>Rhode Island</vt:lpstr>
      <vt:lpstr>South Carolina</vt:lpstr>
      <vt:lpstr>South Dakota</vt:lpstr>
      <vt:lpstr>Tennessee</vt:lpstr>
      <vt:lpstr>Texas</vt:lpstr>
      <vt:lpstr>Utah</vt:lpstr>
      <vt:lpstr>Vermont</vt:lpstr>
      <vt:lpstr>Virginia</vt:lpstr>
      <vt:lpstr>Washington</vt:lpstr>
      <vt:lpstr>West Virginia</vt:lpstr>
      <vt:lpstr>Wisconsin</vt:lpstr>
      <vt:lpstr>Wyoming</vt:lpstr>
      <vt:lpstr>PowerPoint Presentation</vt:lpstr>
      <vt:lpstr>Alabama, 12-month totals by route to care in 2024</vt:lpstr>
      <vt:lpstr>Arkansas, 12-month totals by route to care in 2024</vt:lpstr>
      <vt:lpstr>Idaho, 12-month totals by route to care in 2024</vt:lpstr>
      <vt:lpstr>Indiana, 12-month totals by route to care in 2024</vt:lpstr>
      <vt:lpstr>Kentucky, 12-month totals by route to care in 2024</vt:lpstr>
      <vt:lpstr>Louisiana, 12-month totals by route to care in 2024</vt:lpstr>
      <vt:lpstr>Mississippi, 12-month totals by route to care in 2024</vt:lpstr>
      <vt:lpstr>Missouri, 12-month totals by route to care in 2024</vt:lpstr>
      <vt:lpstr>Oklahoma, 12-month totals by route to care in 2024</vt:lpstr>
      <vt:lpstr>South Dakota, 12-month totals by route to care in 2024</vt:lpstr>
      <vt:lpstr>Tennessee, 12-month totals by route to care in 2024</vt:lpstr>
      <vt:lpstr>Texas, 12-month totals by route to care in 2024</vt:lpstr>
      <vt:lpstr>West Virginia, 12-month totals by route to care in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O'Donnell</dc:creator>
  <cp:lastModifiedBy>Claire Yuan</cp:lastModifiedBy>
  <cp:revision>5857</cp:revision>
  <dcterms:created xsi:type="dcterms:W3CDTF">2023-08-11T17:45:29Z</dcterms:created>
  <dcterms:modified xsi:type="dcterms:W3CDTF">2025-09-29T20:59:11Z</dcterms:modified>
</cp:coreProperties>
</file>