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92" r:id="rId3"/>
    <p:sldMasterId id="2147483708" r:id="rId4"/>
  </p:sldMasterIdLst>
  <p:notesMasterIdLst>
    <p:notesMasterId r:id="rId100"/>
  </p:notesMasterIdLst>
  <p:sldIdLst>
    <p:sldId id="395" r:id="rId5"/>
    <p:sldId id="712" r:id="rId6"/>
    <p:sldId id="709" r:id="rId7"/>
    <p:sldId id="731" r:id="rId8"/>
    <p:sldId id="705" r:id="rId9"/>
    <p:sldId id="706" r:id="rId10"/>
    <p:sldId id="616" r:id="rId11"/>
    <p:sldId id="609" r:id="rId12"/>
    <p:sldId id="642" r:id="rId13"/>
    <p:sldId id="611" r:id="rId14"/>
    <p:sldId id="710" r:id="rId15"/>
    <p:sldId id="707" r:id="rId16"/>
    <p:sldId id="703" r:id="rId17"/>
    <p:sldId id="708" r:id="rId18"/>
    <p:sldId id="729" r:id="rId19"/>
    <p:sldId id="718" r:id="rId20"/>
    <p:sldId id="732" r:id="rId21"/>
    <p:sldId id="733" r:id="rId22"/>
    <p:sldId id="734" r:id="rId23"/>
    <p:sldId id="735" r:id="rId24"/>
    <p:sldId id="736" r:id="rId25"/>
    <p:sldId id="737" r:id="rId26"/>
    <p:sldId id="740" r:id="rId27"/>
    <p:sldId id="746" r:id="rId28"/>
    <p:sldId id="747" r:id="rId29"/>
    <p:sldId id="753" r:id="rId30"/>
    <p:sldId id="754" r:id="rId31"/>
    <p:sldId id="755" r:id="rId32"/>
    <p:sldId id="756" r:id="rId33"/>
    <p:sldId id="757" r:id="rId34"/>
    <p:sldId id="758" r:id="rId35"/>
    <p:sldId id="759" r:id="rId36"/>
    <p:sldId id="760" r:id="rId37"/>
    <p:sldId id="761" r:id="rId38"/>
    <p:sldId id="762" r:id="rId39"/>
    <p:sldId id="763" r:id="rId40"/>
    <p:sldId id="764" r:id="rId41"/>
    <p:sldId id="765" r:id="rId42"/>
    <p:sldId id="766" r:id="rId43"/>
    <p:sldId id="767" r:id="rId44"/>
    <p:sldId id="768" r:id="rId45"/>
    <p:sldId id="769" r:id="rId46"/>
    <p:sldId id="770" r:id="rId47"/>
    <p:sldId id="748" r:id="rId48"/>
    <p:sldId id="749" r:id="rId49"/>
    <p:sldId id="750" r:id="rId50"/>
    <p:sldId id="751" r:id="rId51"/>
    <p:sldId id="752" r:id="rId52"/>
    <p:sldId id="741" r:id="rId53"/>
    <p:sldId id="742" r:id="rId54"/>
    <p:sldId id="743" r:id="rId55"/>
    <p:sldId id="744" r:id="rId56"/>
    <p:sldId id="745" r:id="rId57"/>
    <p:sldId id="738" r:id="rId58"/>
    <p:sldId id="739" r:id="rId59"/>
    <p:sldId id="771" r:id="rId60"/>
    <p:sldId id="772" r:id="rId61"/>
    <p:sldId id="773" r:id="rId62"/>
    <p:sldId id="774" r:id="rId63"/>
    <p:sldId id="775" r:id="rId64"/>
    <p:sldId id="776" r:id="rId65"/>
    <p:sldId id="777" r:id="rId66"/>
    <p:sldId id="778" r:id="rId67"/>
    <p:sldId id="779" r:id="rId68"/>
    <p:sldId id="780" r:id="rId69"/>
    <p:sldId id="781" r:id="rId70"/>
    <p:sldId id="782" r:id="rId71"/>
    <p:sldId id="787" r:id="rId72"/>
    <p:sldId id="783" r:id="rId73"/>
    <p:sldId id="788" r:id="rId74"/>
    <p:sldId id="799" r:id="rId75"/>
    <p:sldId id="800" r:id="rId76"/>
    <p:sldId id="801" r:id="rId77"/>
    <p:sldId id="807" r:id="rId78"/>
    <p:sldId id="809" r:id="rId79"/>
    <p:sldId id="810" r:id="rId80"/>
    <p:sldId id="785" r:id="rId81"/>
    <p:sldId id="790" r:id="rId82"/>
    <p:sldId id="791" r:id="rId83"/>
    <p:sldId id="794" r:id="rId84"/>
    <p:sldId id="803" r:id="rId85"/>
    <p:sldId id="784" r:id="rId86"/>
    <p:sldId id="786" r:id="rId87"/>
    <p:sldId id="789" r:id="rId88"/>
    <p:sldId id="792" r:id="rId89"/>
    <p:sldId id="793" r:id="rId90"/>
    <p:sldId id="795" r:id="rId91"/>
    <p:sldId id="796" r:id="rId92"/>
    <p:sldId id="797" r:id="rId93"/>
    <p:sldId id="798" r:id="rId94"/>
    <p:sldId id="802" r:id="rId95"/>
    <p:sldId id="804" r:id="rId96"/>
    <p:sldId id="805" r:id="rId97"/>
    <p:sldId id="806" r:id="rId98"/>
    <p:sldId id="808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tional findings" id="{C5BAC36D-EB9D-4B5D-9C08-D7A1638228F8}">
          <p14:sldIdLst>
            <p14:sldId id="395"/>
            <p14:sldId id="712"/>
            <p14:sldId id="709"/>
            <p14:sldId id="731"/>
            <p14:sldId id="705"/>
            <p14:sldId id="706"/>
            <p14:sldId id="616"/>
            <p14:sldId id="609"/>
            <p14:sldId id="642"/>
            <p14:sldId id="611"/>
            <p14:sldId id="710"/>
            <p14:sldId id="707"/>
            <p14:sldId id="703"/>
            <p14:sldId id="708"/>
            <p14:sldId id="729"/>
          </p14:sldIdLst>
        </p14:section>
        <p14:section name="State-level findings" id="{489A9E3B-2ABD-489C-9BDB-DB1C97FC8411}">
          <p14:sldIdLst>
            <p14:sldId id="718"/>
            <p14:sldId id="732"/>
            <p14:sldId id="733"/>
            <p14:sldId id="734"/>
            <p14:sldId id="735"/>
            <p14:sldId id="736"/>
            <p14:sldId id="737"/>
            <p14:sldId id="740"/>
            <p14:sldId id="746"/>
            <p14:sldId id="747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48"/>
            <p14:sldId id="749"/>
            <p14:sldId id="750"/>
            <p14:sldId id="751"/>
            <p14:sldId id="752"/>
            <p14:sldId id="741"/>
            <p14:sldId id="742"/>
            <p14:sldId id="743"/>
            <p14:sldId id="744"/>
            <p14:sldId id="745"/>
            <p14:sldId id="738"/>
            <p14:sldId id="739"/>
            <p14:sldId id="771"/>
            <p14:sldId id="772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</p14:sldIdLst>
        </p14:section>
        <p14:section name="States with telehealth restrictions" id="{DF2D85F1-8240-4BD2-ABA2-EFC4AAC11F51}">
          <p14:sldIdLst>
            <p14:sldId id="787"/>
            <p14:sldId id="783"/>
            <p14:sldId id="788"/>
            <p14:sldId id="799"/>
            <p14:sldId id="800"/>
            <p14:sldId id="801"/>
            <p14:sldId id="807"/>
            <p14:sldId id="809"/>
            <p14:sldId id="810"/>
          </p14:sldIdLst>
        </p14:section>
        <p14:section name="States with 6-week bans" id="{F3E05A97-DB2B-42FC-BEB9-1505B43D9FED}">
          <p14:sldIdLst>
            <p14:sldId id="785"/>
            <p14:sldId id="790"/>
            <p14:sldId id="791"/>
            <p14:sldId id="794"/>
            <p14:sldId id="803"/>
          </p14:sldIdLst>
        </p14:section>
        <p14:section name="States with total bans" id="{DBA458B3-8679-4636-BAA0-F1D6E699EFB7}">
          <p14:sldIdLst>
            <p14:sldId id="784"/>
            <p14:sldId id="786"/>
            <p14:sldId id="789"/>
            <p14:sldId id="792"/>
            <p14:sldId id="793"/>
            <p14:sldId id="795"/>
            <p14:sldId id="796"/>
            <p14:sldId id="797"/>
            <p14:sldId id="798"/>
            <p14:sldId id="802"/>
            <p14:sldId id="804"/>
            <p14:sldId id="805"/>
            <p14:sldId id="806"/>
            <p14:sldId id="8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ADC626-25DB-2369-EE88-ED8A6D959916}" name="Vanessa Arenas" initials="VA" userId="i/9Ou/IKb1BMl3vj73qnojo2KcQ+8zLK8WThk5AHOs4=" providerId="None"/>
  <p188:author id="{EEFFCD5F-8E6C-602B-39EC-4B2698E44F2B}" name="Upadhyay, Ushma" initials="UU" userId="S::Ushma.Upadhyay@ucsf.edu::0b677eef-ed27-473b-9073-c5e0abb12a1c" providerId="AD"/>
  <p188:author id="{D6917471-F313-03B9-89C4-314F9F453CCA}" name="Claire Yuan" initials="CY" userId="opGH5UIkL6cnTlN9lwerftqwf3pgoKuhq6p/qapUc0k=" providerId="None"/>
  <p188:author id="{8407AA7E-435B-8814-E15A-8B8CDB7B22E1}" name="Alison Norris" initials="AN" userId="LvV7ff2M/t30xJvgZ0etIT1Regt/s8p/qPFSvTJsoYY=" providerId="None"/>
  <p188:author id="{6F9FF8CA-7118-B6E7-079A-4456A9D29437}" name="Claire Yuan" initials="CY" userId="S::cyuan@societyfp.org::6b004798-05df-4bbf-b203-11ae5c68fea7" providerId="AD"/>
  <p188:author id="{F2DDC3D8-44F3-44EB-DF7D-FF524752FFF8}" name="Ushma Upadhyay" initials="UU" userId="lTv0+U1/q1t7gNBEbvFqWnZZwtJ6Bxvn3kdzZGtbAS8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ABA"/>
    <a:srgbClr val="426DA9"/>
    <a:srgbClr val="FCB713"/>
    <a:srgbClr val="F47720"/>
    <a:srgbClr val="1F2A44"/>
    <a:srgbClr val="F8AD79"/>
    <a:srgbClr val="D2D4DA"/>
    <a:srgbClr val="B3C5DD"/>
    <a:srgbClr val="FEE2A1"/>
    <a:srgbClr val="FEF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7AD22-C9B8-479E-8B63-0F570AB612CA}" v="255" dt="2025-05-19T11:27:50.437"/>
    <p1510:client id="{3449A143-869C-4EC0-9856-EDA4AD9A69FD}" v="87" dt="2025-05-20T17:11:07.044"/>
    <p1510:client id="{5A38FFE5-4583-4D7F-94A1-068663324CE6}" v="57" dt="2025-05-19T19:19:47.841"/>
    <p1510:client id="{692697DA-2001-42DA-AF58-1169B1D42321}" v="5" dt="2025-05-20T16:59:01.756"/>
    <p1510:client id="{6CD9B1B2-CBDB-4434-ADEF-F5C46D9586D5}" v="14" dt="2025-05-20T15:18:40.873"/>
    <p1510:client id="{6F543C00-762C-4BA8-8889-69275015D05F}" v="331" dt="2025-05-19T19:09:33.509"/>
    <p1510:client id="{81023740-F196-4580-AB74-7D25EE232817}" v="57" dt="2025-05-20T13:28:24.992"/>
    <p1510:client id="{82B2AE9B-5DF0-431F-B8C6-BCF0953E18D5}" v="37" dt="2025-05-20T16:53:34.743"/>
    <p1510:client id="{96C89250-DF45-4994-9766-0550BE14AA3A}" v="7" dt="2025-05-19T18:36:53.018"/>
    <p1510:client id="{BAFAC641-413B-4C76-B676-0C06B1379419}" v="5" dt="2025-05-20T17:22:18.820"/>
    <p1510:client id="{BCBAAA54-8BA4-44C9-8299-A89E2B78CDE0}" v="4" dt="2025-05-20T17:43:02.600"/>
    <p1510:client id="{CF6F28CA-3FD8-4C42-863C-B50B6FB6E580}" v="9" dt="2025-05-20T17:26:58.520"/>
    <p1510:client id="{E0F7DCFD-D880-4568-8920-F6B198FE8CB3}" v="38" dt="2025-05-20T17:25:09.840"/>
    <p1510:client id="{FBE80392-B6F8-4FDE-8FFE-DE799A46A1C5}" v="149" dt="2025-05-20T16:57:15.7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131" autoAdjust="0"/>
  </p:normalViewPr>
  <p:slideViewPr>
    <p:cSldViewPr snapToGrid="0">
      <p:cViewPr varScale="1">
        <p:scale>
          <a:sx n="74" d="100"/>
          <a:sy n="74" d="100"/>
        </p:scale>
        <p:origin x="60" y="1530"/>
      </p:cViewPr>
      <p:guideLst>
        <p:guide orient="horz" pos="2160"/>
        <p:guide pos="3840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722"/>
    </p:cViewPr>
  </p:sorterViewPr>
  <p:notesViewPr>
    <p:cSldViewPr snapToGrid="0">
      <p:cViewPr varScale="1">
        <p:scale>
          <a:sx n="89" d="100"/>
          <a:sy n="89" d="100"/>
        </p:scale>
        <p:origin x="186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viewProps" Target="view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105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23B37-470C-45D4-9646-055EFE36F83F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3BAA-06F2-42F1-8AFD-432F7843D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9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76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49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38988-5653-FC42-E0BC-6AD444AF5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643002-700D-B586-4C42-5B9277A30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E86E4-7E3B-2F62-F404-E0AC21444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23C79-EB35-27AA-84FD-A4656B9FA7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08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8A937-AFCF-39CB-3B78-CC2EDD6EC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503B8-14BA-6701-E323-81649F5270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47237D-0219-FA50-650E-14591228C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019D6-8DA7-2020-C440-126D450B5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1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19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3033B-71FB-2EE6-155A-2CAE537EB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89E0B1-A43C-F1B5-648E-2EA7A0B04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1E3223-D79B-DA14-3E44-3A2CA37E0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590EF-2AE2-C0BB-DB17-F203C6304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03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2C9FA-DE19-4D0F-FED8-4CBD739C8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F7AD9B-AF30-64F3-F0E5-4DE6057D6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61D92E-B1D5-32A6-81E3-62F023AFB5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AFE76-D306-2B6F-4366-03B579DA7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79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6145B-883D-3597-A385-E3BDDF59B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1D162F-DC46-C189-C736-604706733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8531B-ABE4-BF02-9BEC-91E6ADB21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CF1D1-5D69-FE23-7023-F83DB2DB9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70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8D284-981C-7DC2-1546-FFAA74C10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BD6ED5-CBFC-05E8-CB57-B51512924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60F427-3293-AEDF-105A-097C7EF29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9D847-35CA-BB23-4467-71B7C4241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4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D03E4-D35C-E4BD-99A7-AB2A77BC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987821-20A8-850D-BAB1-E13CDB427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B9D11A-3CC9-1520-3163-2226F52C4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22A02-9B69-52AB-BABE-242212841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74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C23DD-BFAE-85F7-DF8B-EEA588756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F72FDF-A2A8-DE2A-E5F2-530A5F3A6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73C21-F33A-9E0B-674F-FD004DDE6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5BDF8-B055-3185-6187-BDF0ADA929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5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84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E50B-1E15-DD75-E43C-D507FC1F5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53A79C-E8DC-C1E1-A4AD-D2DD2BA75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5B627-0622-C0E7-6844-46BA369F9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3A776-899D-E98D-6FED-19C671431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57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640B5-55D8-90DF-F4A5-035CE434D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BED8D-BABC-3168-C57C-D78B955D8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74A006-98D8-65DC-BD9A-88F8541C8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950FB-CE85-DDF8-0102-DAA140791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42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CE38A-7E0B-0AC3-A573-13E0479DD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C03AA-3E49-97C0-A9C8-CC8CDDE880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91CF07-7ED9-C375-6581-410F3FD2F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B30B1-FB46-143A-9890-EF4B7808DD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0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9FD6C-1F50-75F2-3FCD-02DAF2F06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94D9E-E45E-66FF-2981-34D9F36818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9E3432-D459-D3BD-5669-0894F835E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A63C2-19E1-3200-B494-744E4ADA0F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12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C272F-0B4B-A5DD-C140-E5A31F627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95584A-01C9-1549-A58C-B28298A0B5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11EE6-C42F-0498-46A8-1ED204C64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B924D-EFD7-8C9A-07A4-00699FF84E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2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6C385-40B9-74B8-1740-17498E48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7E48B7-3A6A-1E25-F22A-1F6FF0721E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02FD56-B11B-FC2C-8BD3-760F54909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DB974-22A8-B65A-F016-F7D2AF818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3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55670-38CA-7A79-05E0-F12CF70E5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9DFBC4-0C03-51CC-FB4A-ACFCDCCD9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EDEA6C-203A-5EA8-99D2-433CA9E8C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31591-3F54-A280-4B4A-C9BC32862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813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7E0B-50CF-70AD-13E1-417C984F7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09045-1D47-CF58-78F6-DB0991FBB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096397-3560-117D-5E4E-3DBE62FD1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908FE-0542-08ED-A02B-111BDF4A6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07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193B7-F0A0-C115-DA7F-81CB5627E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F6991-C819-AF90-9DAF-1BCC8D7A6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9C6671-4EFB-CA14-11D8-675D8AA05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4C2CB-B849-57BC-D63E-F4B57F3031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10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FBDCE-A541-9E41-88A8-F69AB8949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0BE137-366D-6F1F-41E2-16433131C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199D43-3742-4728-285A-2B8412DCD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EA568-8044-2666-B4C9-FEDCDA3E5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24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3B584-38CC-37C5-11BD-A8577DCC3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028A31-2D32-F29B-E997-C1EF2CE0E6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F2EC3-55FE-A18D-FE6D-673AFC582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0E522-512F-0135-FBF1-03E99F6D60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4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61FCC-27EE-915F-685B-EB6E80A08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9AEB5-A4C3-3DCF-AD3A-C22F61721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BB7F14-1E5B-6945-4BA6-BC0C7CA95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DA424-78F4-8BFF-154A-CBA4A98B9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69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F374B-AB7C-B9C3-A3AC-5B761C2A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353DB9-42A4-761D-AB50-00C96BBCB8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19017-9A01-EEED-2BD2-2ACCE2722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10ACE-2690-C5CC-B0FC-080C8B67E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7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FCC60-B78E-0E1B-2B16-4314C7E77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FD058-9876-9937-2D48-86D0555DC9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7E9430-D3E2-D6A6-BF38-A3EBDDE53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28BF2-3494-A5D1-16F0-46FA106326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4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8DAAC-787B-8BDC-42E0-A89054D2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E715E8-5D3C-F3AF-7644-1E5E0AA8B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9A85FC-A070-4198-154B-D745F3338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0CD5E-21C8-661B-8F82-4C075D3D4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566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F8D29-A7B8-5EA3-2649-C0C9FAC72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C80E0-1C4C-19B6-16DD-0F9AD7DFC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866AE-D43E-6795-A8CD-9C01A98DA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AFFD7-F84F-1801-9605-CA004F619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72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33865-0539-2E2B-387D-F42C5CF71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A39FC0-57FB-D8F2-D914-1D752E1162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B759B-C9E6-69A2-B773-CB9F5D576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34E42-CA6C-FACD-F240-246B45568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13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D9B68-967C-9E7A-77BF-5205095E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ABEC5-F8AA-A82F-C460-A2DAD427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7F8994-E744-A06B-4489-D371F6282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39D45-3A6A-9A9F-6C80-9CFB79AD24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21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62BEC-F7BF-A5C7-DD85-FFA513BE7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243E82-CF34-BEA0-C608-B5CD798CC7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50593-87EB-D5B8-578F-3C57BEDB19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25F99-6EA2-182B-B761-D69B0FFF5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35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ACCAD-24C3-836A-52C6-F62D437DB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6807B6-8CAD-3B34-ADF5-90AA2AF7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C4D067-D726-2918-D7A6-08BF3C4E8E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8CF9C-E349-4E08-9643-1A6CDCF6F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C4F28-0091-D0C4-8D21-F7B97013F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7FC1CF-B552-BA6A-14ED-42A5678A07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85980-BA2A-6E56-F97E-A6E13284A3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0EFCF-844F-2C43-1D29-A76CD2D03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42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B3A35-032C-58E8-094D-92644823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EC082-7A80-2390-C712-33FF06CC17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C8E556-0B76-C7B2-C69D-1AB252612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691A5-F3C6-536D-1C3D-8BB18ECA6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36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DF8C0-59B8-ADB5-9592-D00ED10A6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DD47C-0989-81DD-7842-556176CE55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B4450-4360-AFF3-2DD3-63DE9F684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4DDE0-96D1-9AF3-E227-7417679E9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097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92B3-418A-7318-FD49-25361350A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D9E5A-503C-C536-E8E8-9929E8112A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6B0284-DDDE-636F-3400-9D82E47D9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716C7-7E8A-BDA7-9FCB-2D95F59DCF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671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02917-FD09-5FAF-BF98-867D13D8B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325D75-C243-3EEE-6A7D-9D56B05EEB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7A5D4-15C7-3A0E-0435-42A99D7B4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5035F-CCAE-8EAF-6F5B-47054AB24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975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1B8DE-9368-E16C-6DCA-7C9D6C9C6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33A79-3573-E62E-EAD7-4A98C07E67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4AC91-AF5D-6779-246E-0E53434C9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2AC35-F246-6C47-3016-E638D45FB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404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F1FC6-4FC2-2B52-23CC-BC4807D1C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53F5D9-9A2E-AA44-99D6-2654B8000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F8A3DC-4A38-6EDF-FCA2-34DCE9545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B61E0-FC12-5B9E-3D9C-398F06808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825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7A241-742A-69CB-E014-AE0907AF2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3280D-3DD7-7C60-199E-CFE5DCF43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9F877E-CEAF-0679-A7D7-68D009995F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D871F-8959-DDA0-D20B-EE20F3200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817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95A34-17A4-1C83-84CF-776D258E1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ABBDD-6754-34AC-B5B5-07239D9AD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2DD3C-A1B6-BDE1-06E0-A89192FE6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D1DCC8-4910-3177-7744-E1EEE6537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6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CDA33-2513-05D2-B0E7-3B015343E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50A10-13B8-158E-1164-CCE4A417EB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5A316-8099-2A25-4B4C-A64134C58B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5EF72-C026-8CFF-F379-5678D0059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168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5EC0A-CF3E-3634-E2A7-5D6A7F459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2AB820-60E1-F3E3-2D70-74E55E2D7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954ED8-F5EB-8FA6-E1DD-6A15596A76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5AB17-B4E4-D210-A66F-3892D7369B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2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83BF7-40A6-6E5F-B299-B4E19C135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61F19B-A725-4502-E0EE-F6F608A3FE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BB9645-C6BB-5117-F1FE-B9FB69F31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A3BD2-3E96-B216-DD9C-4B9D48A8A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254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64565-E958-C53B-FD96-5435E9999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008F6-6847-AEFC-8C23-FFA8E72C4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F2C60D-0B0A-C957-919C-C7C63CF91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313C7-6C0C-98E6-4D25-64F6C854CE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53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4643-C0F2-D32C-BA34-962A156E9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C2A9A-6331-3F59-36A2-4AAEB2F31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9B89CD-AF38-4F76-990E-E1B12E9D2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74488-7D50-0379-4D25-74C97AC4B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75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73398-ED0F-033D-8E6B-BD2467C41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5EA21F-BB59-65F7-858E-E60A1E730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73475B-6F74-2DA0-F717-F05D65E69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BBB28-1CB3-C450-420C-F715A31E4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713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6E626-CD8B-E616-FE9B-F69BDFFA1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A8F60-E84F-054A-80AE-1AB0C5F16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D28ED-DAFA-5AF5-4F3E-D12E14B2D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27B550-6C90-C3D9-8748-067EA6DD9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698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66DB6-8A55-7232-BDD8-A1FCEBEB7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6F9A1F-066C-4B14-FBE9-4FDC94227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C96908-36A9-AA7C-5C26-55F0F96D9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72EA1-F85B-BB22-826E-1D8A8CCD7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743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AED07-8A4F-E49C-C5D5-60850448D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D8D30-731F-89B7-700E-5E080A7DA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72EDD2-F569-E97F-BB8A-CD84C1FF63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F7A6D-7878-ED9A-E11A-8773D70A47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604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BE775-436C-5D7C-BFA9-BE91021EB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5A74D3-6A88-940F-E8F2-9A72D9CBD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36D4E-4B1E-9D73-3BDC-DB6F5E09E7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C1E54-4A21-EE99-18B0-79290FDA7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736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9424A-0093-96FD-9356-9D9B609EE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8E720E-8DD8-B37F-039C-5931AA7B76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73A34-B5DF-686F-B34B-0B17027A8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CA430-A8F6-5BB4-044A-948FAEF94C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545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40049-A57E-5EB3-C2FF-FBA3DAFF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35B499-D7D6-5980-B0D6-2AD7585F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0C26D3-F426-8302-7629-5FA8903A39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EAF81-6FD9-EBCA-562E-A3F276FF15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960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08C20-971B-2DED-263F-BEED9B0B5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EA2EC-6908-2165-8452-42E833725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7A15CD-4251-AC99-8FC5-5E6C0CF10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497AD-FB37-70EF-5A8B-E53DF1FC49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13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8A37A-C94D-59DC-227E-2D3BA7F0F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5D4285-FFE7-4667-7A3B-FC2D007C14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F28C89-E1D0-C6C9-A792-5D008A2F7A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B7509-6CE2-3C7B-AF72-46BF1CF6B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597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8671-EA3A-EFF1-42C4-0AFEB3703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BBF25E-44CF-F140-9217-51A77ABFE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7D76DB-7D03-99B1-8DAF-2473B0EC1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B5F3C-99E3-DE50-6606-C8195629A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14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8B93-5DB3-86D7-5F2B-EDF1EFFCE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D1895-D4D8-6E17-EDBE-15D53DE77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190375-8D97-C16C-3784-371EA30485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14A75-1FCB-E384-1397-83E3DBDADB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7120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98A87-A1AC-D968-536D-A1F8D49C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F3F76-5877-6819-107F-6FBC3E9FA2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59859-C198-53D8-EAB1-DD6219093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507E4-FC87-13A4-C6DA-9D0907364A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08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83B15-6F88-E265-523D-37D3EB094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E4B5B-F69E-344E-04B8-7EAC85A50A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2D0B2-199E-41A8-C9EE-A0B23EB9D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20C7A-8F07-90FC-460F-5C9BB5A53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682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93999-74E8-4B21-9CAB-11EC85078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B90C9-4959-AD04-860E-02481AA813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5A7B5-3E3A-05EC-AD4B-D8CD87660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5EF8C-9C65-250E-7DC2-38A40E01B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791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5AAE6-F425-7091-3B5D-AA6E7CE9B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D19A7F-5DF6-9892-37C6-C9A157325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A9253-9990-2290-2C59-A1EBCCB2F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D9052-098A-4366-B732-32ECF6809A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858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D00DF-251C-B29E-CCE1-60DB8B32B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C5FAA9-1271-93A4-C698-971C65314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F81AFA-416E-D556-9396-E6C56540F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8B828-0B2D-17AE-96B6-38F65DAE8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15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F57E2-AD9F-6DD6-2473-C6AFB3AC9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5A6C0-384D-5E66-6994-4F551D79C9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99CAEB-BD8F-F9E9-3897-903DA0558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A3BC3-032F-DCDB-78AC-9F6A978DA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793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96033-CB4E-5E1C-714E-E5763332E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D22E8B-BC72-0CB1-A177-7E4DCF1B5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C904F7-3036-A147-43C4-AF70F77468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E2D93-B4EB-E138-96A0-95EF887C1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776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7E799-3BD9-696C-F086-8D5771AD1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17949B-3386-EAEB-26D9-94CEBD275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07DDB9-977D-A1F7-305C-ECCDDE5C0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5B049-BBDE-58E5-0A76-81FE8F54C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885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06450-79DC-00C0-5BF8-8BCDEBF07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6BCB9-4915-B4F1-AB07-2FA3C1326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E567B-1448-2C52-99D6-647D944F9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4FF36-4037-D427-7769-3D39DA1F6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371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BD21D-BEFD-80E5-6630-A5718D360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5DA636-E5F2-78BC-696F-ACAEFDD80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F69650-A6EA-D91C-0AA8-8CFF468C6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C8F0A-3CE8-B279-5D2A-70676BF03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39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77063-2FAD-0CBC-A39B-C4F7835FF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C7712-54F0-2AEF-55AE-C7BF57A9B5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96620-1F89-CBEB-DEC5-6FAD61D01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831B8-443A-965B-3D6F-59C02CA4AB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439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F2821-4233-C3D1-2D1B-C8AF4E859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89EE9C-5EF7-BDEE-8CD5-999141D89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993D81-AC95-5845-B517-45453B365D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D111A7-EA9B-BC4D-34C9-B122AFC69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860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48C7-E5B8-7FE0-413B-C81A13CE4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0BFB8-22EF-2FA1-FD79-90F9177CBE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9C1C35-606D-0268-6F07-ECD68AF217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65077-186F-34EA-D111-47BBAA936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03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81819-1B50-F352-F29A-16FE8D3FC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7932D-DCDA-6A97-8B2A-E29EB35AD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93C411-DB82-12ED-3F2D-6B53A7B8A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DD40B-7608-FDAB-9F70-7E3675701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128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57669-4E3B-35B6-AD07-265644409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82593E-B00F-6D04-B75A-8335F4109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965526-733C-EFC7-D9BA-335C59D7D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3D6D6-2301-3D47-EA39-6259B7A70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0600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0D572-D700-7BA9-F726-F374A0E65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CEEB6E-D096-D0FA-CEAB-E37544412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49B4F1-BE9E-6372-F34D-79449609DA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E2855-815F-AB72-2B68-D18698D99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252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6414D-9730-48C4-1261-FE2ED56E6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70D67D-5932-95F3-CB10-0471D65E11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B619F4-A678-2229-B2EB-8C410A025E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0B7C0-4FAF-B6AA-AA58-50D0BEC8F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599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D8834-D60E-43CC-1C94-253DA1CA9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6269E2-B822-37D5-1E66-B45AA7CED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C69D4C-C756-8D00-5BD8-629DC5546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2740F-7DA7-D25B-E179-45FDDA5DB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61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9127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A650A-EDE1-8DE2-9D27-D02499B82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8D5984-4A4E-08D5-B19A-C449E7328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E7B7CD-9413-29E4-B94F-EE0412AA1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D56CF-D67D-E588-63A2-F55073C76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240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5F377-5534-3327-A17F-C190C6026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561FCE-1638-5473-25E4-1F9C211F9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F1B0A1-E453-4A65-51EB-C16F6B30E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473B8-3F23-C517-4EF8-445ACAA706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311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AD517-C075-CB9C-8B22-C4A83C0C8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0667E-0621-4D9E-9714-8484D907B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80891-D3DE-B051-6E2D-21DB58EB1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0B0B9-C15C-F11E-F104-F4ADCCFD7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317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A941B-8DF6-4B46-645F-2B1428A3F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AFB3C-9B40-F38F-AACD-094F0D4B5D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0DBF5E-6FB2-0A0B-A01C-CD252A2F6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734AC-9451-5B72-A546-E6BA5ACFA2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0423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E7FBC-5B7E-4A20-2E2F-870E62824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35434D-F118-1944-FDB3-54543A1FD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A68017-8FF0-4EDE-5FE9-0B04A365B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2718E-0945-E41E-68F8-AA96AACBD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6004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A495F-92FB-F3EA-D71A-4A9747978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0A3E3C-7F4F-F334-C389-28E212BA4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15C717-BB91-0D13-ED86-C03787381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CC562-7746-6F8F-E2EA-7B346F5B2A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4633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4578A-ECC7-B173-A137-C4EA5F5C9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5115D-6C1A-58A2-1A05-868E1D222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496F39-AECB-AB6A-8F35-C38F861CD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F355C-626E-FB2E-6566-4CC948CEA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4215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D45CE-BC01-9A1F-E5F3-7123C25AF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B6C3C-52A3-2EA2-44EC-9C2CDD741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14178C-1FF4-9450-58DB-6DE02ADC1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DA722A-2F39-BC09-F227-853E0FDE6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1781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87A7B-D370-B140-6DA9-A7DEF31A9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A07EB-90BA-3211-450A-7E0765209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24F1A1-506C-5F51-2968-3F72A9B03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20B3E-2D7C-46C0-549C-897AD209D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4859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5F5A4-35B4-8048-8E36-A828F5A22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A5531D-9990-DF92-6ECC-DBB06A923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B1D5D1-DB24-F22E-4BC9-A0DF14F11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107B8-E1C3-04CB-C551-7A1B48EDC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97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1143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BCA10-D97D-1543-5AA0-2E7B2661B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5502C2-041C-CAD6-76E7-E7B7F6D66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DB6D48-EDB1-B20A-805C-3F02024B0E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1A780-DE4B-4A40-2EFE-256A6FD99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1649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FF13B-C070-9390-14A9-01309900B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F0B1E8-C92C-B7EE-C79D-315ED54EC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D64DF9-EF4A-D951-9C47-DF94F81C1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7495A-E997-3E59-0725-0EB21CD1DF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580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C9C71-B747-E32A-A85B-65986D30E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EBDC1B-A949-0E46-1B15-43B16BC57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87B677-62EF-02F2-2F82-3A21B6D9B0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6942C-D504-6475-5CD5-A58526178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6311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0930D-E594-96B2-3DB1-B22CCAD7B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7C7BD-5E79-AF52-0FA4-520A9FB91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93421-E84F-4237-80F8-963AACAA7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6C298-FF48-665C-010B-5E1C6D1AE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076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B748-5E80-2974-3784-720F5529E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16747D-9D25-FD00-7601-CA4A8566B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53CFF0-D95E-6862-C425-132F87689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EC9ED-D945-FBCF-8B95-1004CE9D8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4024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7ECA2-6CFA-F342-28CA-DC25A6B77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DA167-D74D-06F6-FFB1-0C099DE1F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060E8C-FA18-CF48-E5F6-915540095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E5868-E190-64C4-3E9C-4936D98EA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73BAA-06F2-42F1-8AFD-432F7843D97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0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932688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208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44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7609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0B5532-E233-4BF8-1416-7058DD5D3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37" y="929984"/>
            <a:ext cx="2735792" cy="14121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1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356925F-8D61-9A12-6352-E0E575AB7E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5959" y="5833011"/>
            <a:ext cx="2653499" cy="365125"/>
          </a:xfrm>
        </p:spPr>
        <p:txBody>
          <a:bodyPr lIns="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1249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5BD56E7F-899F-0F09-1DE3-FFAD569D7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C369C7F-8804-39CF-6620-972BFEEA5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6FAE311B-54FF-2429-E632-41E8BFAF8B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42" name="Date Placeholder 7">
            <a:extLst>
              <a:ext uri="{FF2B5EF4-FFF2-40B4-BE49-F238E27FC236}">
                <a16:creationId xmlns:a16="http://schemas.microsoft.com/office/drawing/2014/main" id="{4D06E228-BBEF-92B3-1DD8-6FF378261B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E0D7A-232A-B937-952A-3E8040CB0A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5792" cy="14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806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2856C2-A569-9F30-BEA7-D540636DFDF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</p:spPr>
        <p:txBody>
          <a:bodyPr wrap="square" lIns="0" rtlCol="0" anchor="ctr">
            <a:spAutoFit/>
          </a:bodyPr>
          <a:lstStyle/>
          <a:p>
            <a:pPr algn="l">
              <a:lnSpc>
                <a:spcPct val="107000"/>
              </a:lnSpc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2859" y="2618045"/>
            <a:ext cx="5484661" cy="1317110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22859" y="3975795"/>
            <a:ext cx="548466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356925F-8D61-9A12-6352-E0E575AB7E2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6420919" y="4393103"/>
            <a:ext cx="2653499" cy="365125"/>
          </a:xfrm>
        </p:spPr>
        <p:txBody>
          <a:bodyPr lIns="0"/>
          <a:lstStyle>
            <a:lvl1pPr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435EE179-D067-7734-DA40-AD0A7DED08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2" y="2421955"/>
            <a:ext cx="3912616" cy="20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87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3C485C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7870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B71CEB-AE9E-59E5-E6AF-5DC5317631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4">
            <a:extLst>
              <a:ext uri="{FF2B5EF4-FFF2-40B4-BE49-F238E27FC236}">
                <a16:creationId xmlns:a16="http://schemas.microsoft.com/office/drawing/2014/main" id="{39B0CCE4-B4C4-115B-423A-1E8BEEC588E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6753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6256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5005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132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C7F318D1-BA67-00F6-CE0E-3D8E27740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7545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wrap="square"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0406346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A61B9F-B4B7-E2C9-D25E-4A69D476DB9D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9B02A0AF-4C35-8E1F-9D8A-DB4DE4F8D6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41D584A-CA4A-AA0B-41D1-A8C8344AD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602A97B-7014-20C5-8040-656224F4B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33220" y="1360021"/>
            <a:ext cx="3758184" cy="375818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35C537-42F2-E3CB-25EC-80E2EE698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6445" y="2506720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44036A-B32E-744B-89BB-BE40D633A9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445" y="2894393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3528EE-F5B9-35A6-C800-BB14A65329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6445" y="3449320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0894490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A865CA51-09A3-D3F7-1D54-318DBEFCD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6CB09742-474D-1CFE-E3EC-2F3088ACA3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27931" y="4201272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BED4725-F01B-EDCE-5697-37FC870B4F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27931" y="4588945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55446BE-A0BB-FEDB-9AA9-8D6B415E33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7931" y="5143872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27931" y="1112268"/>
            <a:ext cx="5958275" cy="34194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7931" y="1499941"/>
            <a:ext cx="5965206" cy="534607"/>
          </a:xfrm>
        </p:spPr>
        <p:txBody>
          <a:bodyPr>
            <a:normAutofit/>
          </a:bodyPr>
          <a:lstStyle>
            <a:lvl1pPr marL="0" indent="0">
              <a:buNone/>
              <a:defRPr sz="3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27931" y="2054868"/>
            <a:ext cx="5965206" cy="534607"/>
          </a:xfrm>
        </p:spPr>
        <p:txBody>
          <a:bodyPr/>
          <a:lstStyle>
            <a:lvl1pPr marL="0" indent="0">
              <a:buNone/>
              <a:defRPr sz="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4486C7-F3E0-C7F1-4942-A378F6C16A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7273" y="425582"/>
            <a:ext cx="2907792" cy="2907792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744EFCCB-7195-CD8D-1D6C-E48D5AA6D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7273" y="3516995"/>
            <a:ext cx="2907792" cy="2907792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1369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7AC433E9-756E-20F4-7A7D-9AE6F2C8B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3397" y="708948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3397" y="1025501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3397" y="1502318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BD7959A-F0D9-DC46-C3C2-87BCD7A060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3397" y="2771150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48C13DD8-170B-9CFF-30EC-68C6B7B5CD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3397" y="3087703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0227A98-7300-3B73-8460-41BDFA6CDA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3397" y="3564520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AD0808E-D25E-8E36-36BD-61B39392FB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13397" y="4958629"/>
            <a:ext cx="5958275" cy="284059"/>
          </a:xfrm>
        </p:spPr>
        <p:txBody>
          <a:bodyPr>
            <a:no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C9D63EEA-F820-7EC0-6AF1-3E970E28CB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3397" y="5275182"/>
            <a:ext cx="5965206" cy="451313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76F1D804-335B-0B10-C836-EFC2CBF150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13397" y="5751999"/>
            <a:ext cx="5965206" cy="397053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309BD59D-2889-14A1-3B01-252E6CB6B1D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5903" y="367166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4773359E-0A25-1AD6-AAD4-1C1821A0207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5903" y="2488765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417ADCD5-BA0A-08E9-EECE-802C02BDD5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5902" y="4607170"/>
            <a:ext cx="1883664" cy="1883664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168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ward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39F3AB-FB4B-DF44-D7C0-9158AB1CD268}"/>
              </a:ext>
            </a:extLst>
          </p:cNvPr>
          <p:cNvSpPr/>
          <p:nvPr userDrawn="1"/>
        </p:nvSpPr>
        <p:spPr>
          <a:xfrm>
            <a:off x="-2" y="0"/>
            <a:ext cx="5194571" cy="6858000"/>
          </a:xfrm>
          <a:prstGeom prst="rect">
            <a:avLst/>
          </a:prstGeom>
          <a:gradFill>
            <a:gsLst>
              <a:gs pos="0">
                <a:srgbClr val="F8941A"/>
              </a:gs>
              <a:gs pos="100000">
                <a:srgbClr val="FBAF15"/>
              </a:gs>
            </a:gsLst>
            <a:lin ang="0" scaled="1"/>
          </a:gradFill>
          <a:ln>
            <a:noFill/>
          </a:ln>
        </p:spPr>
        <p:txBody>
          <a:bodyPr wrap="square" lIns="0" tIns="1645920" rtlCol="0" anchor="t" anchorCtr="0">
            <a:noAutofit/>
          </a:bodyPr>
          <a:lstStyle/>
          <a:p>
            <a:pPr algn="ctr">
              <a:lnSpc>
                <a:spcPct val="107000"/>
              </a:lnSpc>
            </a:pP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A white circle with black background&#10;&#10;Description automatically generated">
            <a:extLst>
              <a:ext uri="{FF2B5EF4-FFF2-40B4-BE49-F238E27FC236}">
                <a16:creationId xmlns:a16="http://schemas.microsoft.com/office/drawing/2014/main" id="{5204DC7B-C307-64EA-1C3B-5982B0CE7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1" b="24692"/>
          <a:stretch/>
        </p:blipFill>
        <p:spPr>
          <a:xfrm>
            <a:off x="1391026" y="0"/>
            <a:ext cx="10283212" cy="6858000"/>
          </a:xfrm>
          <a:prstGeom prst="rect">
            <a:avLst/>
          </a:prstGeom>
        </p:spPr>
      </p:pic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E5C85A9-6E9C-4564-1EF7-217BDD7B4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072BAB6-780B-682C-A450-FADDB3172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5469" y="1624786"/>
            <a:ext cx="3550851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245E4C6B-220D-B5A9-2381-92ABCA3224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69" y="1880378"/>
            <a:ext cx="3550851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9DDF69C5-2BB3-B4BA-B0F4-A81710AE69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5469" y="2308314"/>
            <a:ext cx="3550851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B4486C7-F3E0-C7F1-4942-A378F6C16AB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6321" y="126276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28FEE72-3948-A3DE-C8E0-4A1384640B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11704" y="1624786"/>
            <a:ext cx="3434855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3A62E6E6-4BAE-329A-FF09-F5C4315C46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1704" y="1880378"/>
            <a:ext cx="3434855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0F98853B-5D68-D703-CA63-B046AE0D30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1704" y="2308314"/>
            <a:ext cx="3434855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AB0C9F70-3905-D35E-E51B-32ADF9253E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2556" y="126276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8342807-B835-1D57-7B1E-38495D866F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65469" y="4425446"/>
            <a:ext cx="3550851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9FA77E28-917D-8D23-6028-4BC84D5F22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65469" y="4681038"/>
            <a:ext cx="3550851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F75BFA77-A227-F481-FB0B-30FFFA5FE74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65469" y="5108974"/>
            <a:ext cx="3550851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067AE4C4-F49F-BFCF-64DE-F826AC87930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46321" y="406342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E5E0FD4-C970-2E87-EFBC-849E2072E8F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11704" y="4425446"/>
            <a:ext cx="3434855" cy="228852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Award Type 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36BA426-AE37-0377-84F9-28B8CBBD90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1705" y="4681038"/>
            <a:ext cx="3434855" cy="405435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Award Winner Name</a:t>
            </a:r>
          </a:p>
        </p:txBody>
      </p:sp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418CAC72-0DAA-F5E3-5F89-A937584980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11704" y="5108974"/>
            <a:ext cx="3434855" cy="405436"/>
          </a:xfr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Picture Placeholder 18">
            <a:extLst>
              <a:ext uri="{FF2B5EF4-FFF2-40B4-BE49-F238E27FC236}">
                <a16:creationId xmlns:a16="http://schemas.microsoft.com/office/drawing/2014/main" id="{51156C04-4607-5B1A-78C0-213149483FA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92556" y="4063420"/>
            <a:ext cx="1841279" cy="1841279"/>
          </a:xfrm>
          <a:prstGeom prst="ellipse">
            <a:avLst/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700000" scaled="0"/>
          </a:gradFill>
          <a:ln w="88900">
            <a:gradFill>
              <a:gsLst>
                <a:gs pos="0">
                  <a:schemeClr val="accent6"/>
                </a:gs>
                <a:gs pos="50000">
                  <a:srgbClr val="EC8C35"/>
                </a:gs>
                <a:gs pos="100000">
                  <a:schemeClr val="accent4"/>
                </a:gs>
              </a:gsLst>
              <a:lin ang="5400000" scaled="1"/>
            </a:gradFill>
          </a:ln>
          <a:effectLst>
            <a:outerShdw blurRad="406400" dist="203200" dir="10800000" algn="ctr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73B9074-1FB7-248D-2912-76EF0E8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130" y="6444032"/>
            <a:ext cx="457200" cy="274320"/>
          </a:xfrm>
        </p:spPr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4873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9899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50B5532-E233-4BF8-1416-7058DD5D38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537" y="929984"/>
            <a:ext cx="2735792" cy="141216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86034F5-2C49-FCA0-7D2F-A7225EB2D41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1945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43F917FF-4F91-7E5D-54E3-05B7AD37D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CC369C7F-8804-39CF-6620-972BFEEA5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6FAE311B-54FF-2429-E632-41E8BFAF8B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42" name="Date Placeholder 7">
            <a:extLst>
              <a:ext uri="{FF2B5EF4-FFF2-40B4-BE49-F238E27FC236}">
                <a16:creationId xmlns:a16="http://schemas.microsoft.com/office/drawing/2014/main" id="{4D06E228-BBEF-92B3-1DD8-6FF378261B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24128" y="5833872"/>
            <a:ext cx="2743200" cy="365125"/>
          </a:xfrm>
        </p:spPr>
        <p:txBody>
          <a:bodyPr lIns="0" rIns="9144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7FC0B8C-A170-E455-1D24-016ED67D5B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36" y="576044"/>
            <a:ext cx="2735792" cy="14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9019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13451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B3256BC-8858-3ECE-3DDF-D37858AA0C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able Placeholder 4">
            <a:extLst>
              <a:ext uri="{FF2B5EF4-FFF2-40B4-BE49-F238E27FC236}">
                <a16:creationId xmlns:a16="http://schemas.microsoft.com/office/drawing/2014/main" id="{107F2522-5F9C-DC1F-B5D7-DEA8418B6DF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99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A75F667E-F40A-2C85-96B0-F1555DDA8B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40" b="3746"/>
          <a:stretch/>
        </p:blipFill>
        <p:spPr bwMode="auto">
          <a:xfrm flipH="1">
            <a:off x="0" y="1831392"/>
            <a:ext cx="4263090" cy="50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434" y="3429000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1434" y="4786750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75" y="436721"/>
            <a:ext cx="2940490" cy="15136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661434" y="5215601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02597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417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B23AA29-8B0B-0230-3345-88D3057FB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1D4F53A-B083-6BB9-9C7D-DC9B4D9225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156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9036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1196704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92344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69253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F3DE2-90E5-714C-E3BD-9E6A43550EB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6742" y="0"/>
            <a:ext cx="9737558" cy="520566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942F2-4FAE-8FE0-2166-A171EF8485B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275695"/>
            <a:ext cx="12192001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DCD261-2020-1BAE-BDBE-9D362D1BDE2F}"/>
              </a:ext>
            </a:extLst>
          </p:cNvPr>
          <p:cNvCxnSpPr>
            <a:cxnSpLocks/>
          </p:cNvCxnSpPr>
          <p:nvPr userDrawn="1"/>
        </p:nvCxnSpPr>
        <p:spPr>
          <a:xfrm>
            <a:off x="7616119" y="0"/>
            <a:ext cx="2163097" cy="685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264" y="932688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2153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light burst on a black background&#10;&#10;Description automatically generated">
            <a:extLst>
              <a:ext uri="{FF2B5EF4-FFF2-40B4-BE49-F238E27FC236}">
                <a16:creationId xmlns:a16="http://schemas.microsoft.com/office/drawing/2014/main" id="{C7F318D1-BA67-00F6-CE0E-3D8E27740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9" t="7986" r="15863" b="798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7899" y="4057953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899" y="5415703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576072"/>
            <a:ext cx="2730581" cy="140561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27899" y="5844554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3145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">
            <a:extLst>
              <a:ext uri="{FF2B5EF4-FFF2-40B4-BE49-F238E27FC236}">
                <a16:creationId xmlns:a16="http://schemas.microsoft.com/office/drawing/2014/main" id="{A75F667E-F40A-2C85-96B0-F1555DDA8B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40" b="3746"/>
          <a:stretch/>
        </p:blipFill>
        <p:spPr bwMode="auto">
          <a:xfrm flipH="1">
            <a:off x="0" y="1831392"/>
            <a:ext cx="4263090" cy="502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5C2FE0-8A16-FE5A-D77F-0D59C15B9F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1434" y="3429000"/>
            <a:ext cx="6724451" cy="131710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B37FD0-5055-12C7-7EB7-98913A6CFB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1434" y="4786750"/>
            <a:ext cx="6724451" cy="376668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pic>
        <p:nvPicPr>
          <p:cNvPr id="2" name="Picture 1" descr="A picture containing polygon&#10;&#10;Description automatically generated">
            <a:extLst>
              <a:ext uri="{FF2B5EF4-FFF2-40B4-BE49-F238E27FC236}">
                <a16:creationId xmlns:a16="http://schemas.microsoft.com/office/drawing/2014/main" id="{2C08D5EB-CBD3-E0AD-4AA5-88C01187D2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75" y="436721"/>
            <a:ext cx="2940490" cy="151367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F2E5D-152E-AFB2-DFD0-75AA6782B2E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661434" y="5215601"/>
            <a:ext cx="2743200" cy="365125"/>
          </a:xfrm>
        </p:spPr>
        <p:txBody>
          <a:bodyPr l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667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0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5015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7330BCA-CDB5-C447-4709-1D72241DD4A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403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16216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29523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34651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59410555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E7876-EE9C-4FEF-9690-6251D3B4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35551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41D45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989481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1D4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1604293" y="6444032"/>
            <a:ext cx="48463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179667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71A7-ABF5-4325-9D96-9B045494B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1CD65-84A1-4277-BE83-53242D89ED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3359" y="1161746"/>
            <a:ext cx="4504081" cy="4351338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846919-E7E5-4790-B4C8-10B39A0A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7330BCA-CDB5-C447-4709-1D72241DD4A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232400" y="1161746"/>
            <a:ext cx="6546241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31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10148328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170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848" y="989642"/>
            <a:ext cx="4859900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331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9E188-BB6C-4BEB-8071-80BF6258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6BC7FF-DFA9-A03C-8045-B1FA020285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2420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6DB0AF1-AD9D-C03E-927C-28AC3760C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15857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AFABCF6-08B6-4D8F-7929-519C791A52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9294" y="989642"/>
            <a:ext cx="3121454" cy="4934938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072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380D7-A0E9-474D-B135-63FE7C0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94F2-D412-441D-B93A-60B3E3C70C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9A9126-AD73-529B-F4CF-29A90AD7EA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3816" y="2926080"/>
            <a:ext cx="9144000" cy="1008481"/>
          </a:xfrm>
        </p:spPr>
        <p:txBody>
          <a:bodyPr lIns="9144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89897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9.sv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4.sv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41D45"/>
            </a:gs>
            <a:gs pos="100000">
              <a:srgbClr val="03122B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2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50682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33E1E7F-1451-B15A-B57E-7BB1D612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07C9DA-849C-CECC-651B-5AECE15F005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314432" y="6099048"/>
            <a:ext cx="9742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1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38536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rgbClr val="041D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2A883-4D50-8669-812E-DBF5471C0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2D48BB-8F63-1F40-4432-3D0AFDB1C1D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14432" y="6099048"/>
            <a:ext cx="97287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0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70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1E45"/>
        </a:buClr>
        <a:buFont typeface="Wingdings" panose="05000000000000000000" pitchFamily="2" charset="2"/>
        <a:buChar char="§"/>
        <a:defRPr sz="20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1E45"/>
        </a:buClr>
        <a:buFont typeface="Wingdings" panose="05000000000000000000" pitchFamily="2" charset="2"/>
        <a:buChar char="§"/>
        <a:defRPr sz="180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8941A"/>
            </a:gs>
            <a:gs pos="100000">
              <a:srgbClr val="FBAF15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CB12F9D-382A-2E58-31CD-89FF9B30EC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4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338536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31EC9-BA91-B736-13DD-AA0D3EBF2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721791-4CC9-16F6-A096-1D80FFFCC59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15852" y="6099048"/>
            <a:ext cx="97287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4" r:id="rId9"/>
    <p:sldLayoutId id="214748370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41D45"/>
            </a:gs>
            <a:gs pos="100000">
              <a:srgbClr val="03122B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37B8A1B-F810-F6E3-6EF4-F70A776AA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12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350682"/>
            <a:ext cx="12221283" cy="25194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F36D0-2CC8-4897-BFC5-4A9906A5B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422297" cy="5242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C2A4B-707C-4999-8AA9-F89296ADF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359" y="1161746"/>
            <a:ext cx="1106424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EC980-41CD-4443-AE82-78CB59D61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0130" y="6444032"/>
            <a:ext cx="457200" cy="2743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6AA94F2-D412-441D-B93A-60B3E3C70C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33E1E7F-1451-B15A-B57E-7BB1D612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07C9DA-849C-CECC-651B-5AECE15F005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14432" y="6099048"/>
            <a:ext cx="97426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4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8.png"/><Relationship Id="rId4" Type="http://schemas.openxmlformats.org/officeDocument/2006/relationships/hyperlink" Target="https://www.guttmacher.org/monthly-abortion-provision-stud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9.png"/><Relationship Id="rId4" Type="http://schemas.openxmlformats.org/officeDocument/2006/relationships/hyperlink" Target="https://www.guttmacher.org/monthly-abortion-provision-study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0.png"/><Relationship Id="rId4" Type="http://schemas.openxmlformats.org/officeDocument/2006/relationships/hyperlink" Target="https://www.guttmacher.org/monthly-abortion-provision-study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1.png"/><Relationship Id="rId4" Type="http://schemas.openxmlformats.org/officeDocument/2006/relationships/hyperlink" Target="https://www.guttmacher.org/monthly-abortion-provision-study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2.png"/><Relationship Id="rId4" Type="http://schemas.openxmlformats.org/officeDocument/2006/relationships/hyperlink" Target="https://www.guttmacher.org/monthly-abortion-provision-study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3.png"/><Relationship Id="rId4" Type="http://schemas.openxmlformats.org/officeDocument/2006/relationships/hyperlink" Target="https://www.guttmacher.org/monthly-abortion-provision-study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4.png"/><Relationship Id="rId4" Type="http://schemas.openxmlformats.org/officeDocument/2006/relationships/hyperlink" Target="https://www.guttmacher.org/monthly-abortion-provision-study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5.png"/><Relationship Id="rId4" Type="http://schemas.openxmlformats.org/officeDocument/2006/relationships/hyperlink" Target="https://www.guttmacher.org/monthly-abortion-provision-study" TargetMode="Externa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6.png"/><Relationship Id="rId4" Type="http://schemas.openxmlformats.org/officeDocument/2006/relationships/hyperlink" Target="https://www.guttmacher.org/monthly-abortion-provision-study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7.png"/><Relationship Id="rId4" Type="http://schemas.openxmlformats.org/officeDocument/2006/relationships/hyperlink" Target="https://www.guttmacher.org/monthly-abortion-provision-stud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8.png"/><Relationship Id="rId4" Type="http://schemas.openxmlformats.org/officeDocument/2006/relationships/hyperlink" Target="https://www.guttmacher.org/monthly-abortion-provision-study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9.png"/><Relationship Id="rId4" Type="http://schemas.openxmlformats.org/officeDocument/2006/relationships/hyperlink" Target="https://www.guttmacher.org/monthly-abortion-provision-study" TargetMode="Externa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0.png"/><Relationship Id="rId4" Type="http://schemas.openxmlformats.org/officeDocument/2006/relationships/hyperlink" Target="https://www.guttmacher.org/monthly-abortion-provision-study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1.png"/><Relationship Id="rId4" Type="http://schemas.openxmlformats.org/officeDocument/2006/relationships/hyperlink" Target="https://www.guttmacher.org/monthly-abortion-provision-study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2.png"/><Relationship Id="rId4" Type="http://schemas.openxmlformats.org/officeDocument/2006/relationships/hyperlink" Target="https://www.guttmacher.org/monthly-abortion-provision-study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3.png"/><Relationship Id="rId4" Type="http://schemas.openxmlformats.org/officeDocument/2006/relationships/hyperlink" Target="https://www.guttmacher.org/monthly-abortion-provision-study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4.png"/><Relationship Id="rId4" Type="http://schemas.openxmlformats.org/officeDocument/2006/relationships/hyperlink" Target="https://www.guttmacher.org/monthly-abortion-provision-study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5.png"/><Relationship Id="rId4" Type="http://schemas.openxmlformats.org/officeDocument/2006/relationships/hyperlink" Target="https://www.guttmacher.org/monthly-abortion-provision-study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6.png"/><Relationship Id="rId4" Type="http://schemas.openxmlformats.org/officeDocument/2006/relationships/hyperlink" Target="https://www.guttmacher.org/monthly-abortion-provision-stud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7.png"/><Relationship Id="rId4" Type="http://schemas.openxmlformats.org/officeDocument/2006/relationships/hyperlink" Target="https://www.guttmacher.org/monthly-abortion-provision-study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8.png"/><Relationship Id="rId4" Type="http://schemas.openxmlformats.org/officeDocument/2006/relationships/hyperlink" Target="https://www.guttmacher.org/monthly-abortion-provision-study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9.png"/><Relationship Id="rId4" Type="http://schemas.openxmlformats.org/officeDocument/2006/relationships/hyperlink" Target="https://www.guttmacher.org/monthly-abortion-provision-study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0.png"/><Relationship Id="rId4" Type="http://schemas.openxmlformats.org/officeDocument/2006/relationships/hyperlink" Target="https://www.guttmacher.org/monthly-abortion-provision-study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1.png"/><Relationship Id="rId4" Type="http://schemas.openxmlformats.org/officeDocument/2006/relationships/hyperlink" Target="https://www.guttmacher.org/monthly-abortion-provision-study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etyfp.org/research/wecount/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2.png"/><Relationship Id="rId4" Type="http://schemas.openxmlformats.org/officeDocument/2006/relationships/hyperlink" Target="https://www.guttmacher.org/monthly-abortion-provision-stud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66E0-9E6B-CB52-DC95-81199064E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National findings</a:t>
            </a:r>
          </a:p>
        </p:txBody>
      </p:sp>
    </p:spTree>
    <p:extLst>
      <p:ext uri="{BB962C8B-B14F-4D97-AF65-F5344CB8AC3E}">
        <p14:creationId xmlns:p14="http://schemas.microsoft.com/office/powerpoint/2010/main" val="379646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3A68-571C-D8E5-D401-1FA2CEC5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</a:rPr>
              <a:t>The 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ajority of abortions still take place in-person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18DD5-4F7E-59A4-8FB7-CB82FBAB281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28BAB-45D0-BC17-F629-EE639EB47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9753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5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36A5B-7912-3C8F-2A45-8312A5521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BDBE3-5ADA-7255-0D78-EE88EA93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08" y="365125"/>
            <a:ext cx="10665755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The p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/>
                <a:cs typeface="Arial"/>
              </a:rPr>
              <a:t>roportion of abortions provided via telehealth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varied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/>
                <a:cs typeface="Arial"/>
              </a:rPr>
              <a:t> by state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, 2024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89DFBD-BBBF-44A0-2832-B07731F056B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BE7F92-9E7A-9028-DB07-89911F219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3F0B7-EB53-231F-2E07-19BA816CC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A6F8-47A9-24ED-C0D4-49C640D6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11301650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Abortions provided by virtual-only clinics have increased since </a:t>
            </a:r>
            <a:r>
              <a:rPr lang="en-US" sz="2400" i="1" dirty="0">
                <a:solidFill>
                  <a:srgbClr val="000000"/>
                </a:solidFill>
              </a:rPr>
              <a:t>Dobbs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4FD88-E4FE-B97D-6FBC-85E594DE8D9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656B37-4034-F917-4AFB-87C13E752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2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1D27A-E89F-4B62-E4BC-FA59754B8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837A-A543-B9A9-CF04-F3B2C090C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</a:rPr>
              <a:t>Abortions provided under shield laws have increased </a:t>
            </a:r>
            <a:r>
              <a:rPr lang="en-US" sz="2400">
                <a:solidFill>
                  <a:srgbClr val="000000"/>
                </a:solidFill>
                <a:ea typeface="Arial" panose="020B0604020202020204" pitchFamily="34" charset="0"/>
              </a:rPr>
              <a:t>since this </a:t>
            </a:r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</a:rPr>
              <a:t>route to care became available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B26ED-7CC4-6AAA-FC48-0EE54DE89DA4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F7545-A98E-1009-26B8-55AFB2405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08" y="1142802"/>
            <a:ext cx="11443184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67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94B51-DA6C-2D14-12A1-9DB037B5F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E99D-8062-921A-D8AE-65C649BCF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49" y="365125"/>
            <a:ext cx="9441113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Legal climates appear to play an important role in telehealth use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FD540-F971-5B53-5D83-E9DB6B791FA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FF863D-947F-0EE1-0FFF-6CED69DBF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36705"/>
            <a:ext cx="11437087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4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4D22B-18E3-DFEB-B605-5183C7007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8AA3-6811-9354-B6A1-5297C1C00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8887661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Half of abortions provided via telehealth in 2024 were facilitated by shield laws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D6848F-D9A3-4BD1-16E1-B93897DCFF8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5BB56C4-59E6-27DD-67DB-CBE037C96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39169"/>
              </p:ext>
            </p:extLst>
          </p:nvPr>
        </p:nvGraphicFramePr>
        <p:xfrm>
          <a:off x="1066800" y="1508760"/>
          <a:ext cx="10058400" cy="38404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525891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8965114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2781276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2024 monthly average number of abortions</a:t>
                      </a:r>
                    </a:p>
                  </a:txBody>
                  <a:tcPr marL="137160" marR="137160" marT="137160" marB="137160"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86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/>
                          <a:cs typeface="Arial"/>
                        </a:rPr>
                        <a:t>In-person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Telehealth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Abortion and telehealth permitted</a:t>
                      </a: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60,780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10,360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8A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04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Abortion permitted, telehealth restricted</a:t>
                      </a: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/>
                          <a:cs typeface="Arial"/>
                        </a:rPr>
                        <a:t>8,610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41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6-week abortion ban, telehealth restricted</a:t>
                      </a: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/>
                          <a:cs typeface="Arial"/>
                        </a:rPr>
                        <a:t>5,350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2,080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77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29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Abortion is totally banned</a:t>
                      </a:r>
                    </a:p>
                  </a:txBody>
                  <a:tcPr marL="137160" marR="137160" marT="137160" marB="137160"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6,350</a:t>
                      </a:r>
                    </a:p>
                  </a:txBody>
                  <a:tcPr marL="137160" marR="137160" marT="137160" marB="137160">
                    <a:lnL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D2D4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355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39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5AD33-4F89-7AFB-B79E-74DA0D2F1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D0100-234C-6B21-F081-B8DE0740C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State-level findings</a:t>
            </a:r>
          </a:p>
        </p:txBody>
      </p:sp>
    </p:spTree>
    <p:extLst>
      <p:ext uri="{BB962C8B-B14F-4D97-AF65-F5344CB8AC3E}">
        <p14:creationId xmlns:p14="http://schemas.microsoft.com/office/powerpoint/2010/main" val="361844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2C92B-7DDD-2620-DB51-2307F5567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ED89-A990-B708-EE21-60440DC4D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Alabama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3286F-6F76-7D49-9706-98ED207C21A6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F5B598-7748-6422-4F98-32403996D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987" y="1115367"/>
            <a:ext cx="11370025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6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F2D83-8661-C2FE-8C05-A0FFA59C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84C9F-0867-DC8B-9A0C-807E8C2B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Alaska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4492E-AD39-3358-3711-45711E496ED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05281-AD36-AB0E-BB59-38A5214E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37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269B0-BC8E-B9C8-2A42-8BAC6376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15A97-86B5-C2E6-57A6-BA3B9903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Arizona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D8EE91-7076-D7C0-71E3-A688DF1102C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AD370-0622-D3D6-AF21-CE9556B78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EC79-0F65-0456-BD8D-FBE152C5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Summary of findings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5C07C-F765-633D-5DFD-C0E212F58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1161746"/>
            <a:ext cx="11064240" cy="5072516"/>
          </a:xfrm>
        </p:spPr>
        <p:txBody>
          <a:bodyPr vert="horz" lIns="0" tIns="45720" rIns="91440" bIns="45720" rtlCol="0" anchor="t">
            <a:normAutofit fontScale="775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Abortion volume is </a:t>
            </a:r>
            <a:r>
              <a:rPr lang="en-US" sz="2400" b="1" dirty="0">
                <a:solidFill>
                  <a:srgbClr val="1F2A44"/>
                </a:solidFill>
                <a:latin typeface="Arial"/>
                <a:cs typeface="Arial"/>
              </a:rPr>
              <a:t>higher in 2024 </a:t>
            </a: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than it was in 2023 or 2022.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The majority of abortions occur </a:t>
            </a:r>
            <a:r>
              <a:rPr lang="en-US" sz="2400" b="1" dirty="0">
                <a:solidFill>
                  <a:srgbClr val="1F2A44"/>
                </a:solidFill>
                <a:latin typeface="Arial"/>
                <a:cs typeface="Arial"/>
              </a:rPr>
              <a:t>in-person</a:t>
            </a: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The number of abortions delivered via </a:t>
            </a:r>
            <a:r>
              <a:rPr lang="en-US" sz="2400" b="1" dirty="0">
                <a:solidFill>
                  <a:srgbClr val="1F2A44"/>
                </a:solidFill>
                <a:latin typeface="Arial"/>
                <a:cs typeface="Arial"/>
              </a:rPr>
              <a:t>telehealth continued to increase</a:t>
            </a: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. 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By the end of 2024, 1 in 4 abortions was delivered via telehealth.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1F2A44"/>
                </a:solidFill>
                <a:latin typeface="Arial"/>
                <a:cs typeface="Arial"/>
              </a:rPr>
              <a:t>Shield laws </a:t>
            </a: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continue to facilitate abortion access, with an average of 12,330 abortions per month in the final quarter of 2024.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1F2A44"/>
                </a:solidFill>
                <a:latin typeface="Arial"/>
                <a:cs typeface="Arial"/>
              </a:rPr>
              <a:t>Implications of these trends are unclear in the context of multiple changes in the service delivery environment: </a:t>
            </a:r>
            <a:endParaRPr lang="en-US" dirty="0">
              <a:solidFill>
                <a:srgbClr val="1F2A44"/>
              </a:solidFill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Shifting price of abortion</a:t>
            </a: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Decreases in abortion funds to cover patient costs</a:t>
            </a:r>
            <a:endParaRPr lang="en-US" sz="2200" dirty="0">
              <a:solidFill>
                <a:srgbClr val="1F2A44"/>
              </a:solidFill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Election-related spikes in demand </a:t>
            </a:r>
            <a:endParaRPr lang="en-US" sz="2200" dirty="0">
              <a:solidFill>
                <a:srgbClr val="1F2A44"/>
              </a:solidFill>
            </a:endParaRPr>
          </a:p>
          <a:p>
            <a:pPr lvl="1">
              <a:lnSpc>
                <a:spcPct val="100000"/>
              </a:lnSpc>
              <a:spcAft>
                <a:spcPts val="1200"/>
              </a:spcAft>
            </a:pPr>
            <a:r>
              <a:rPr lang="en-US" sz="2200" dirty="0">
                <a:solidFill>
                  <a:srgbClr val="1F2A44"/>
                </a:solidFill>
                <a:latin typeface="Arial"/>
                <a:cs typeface="Arial"/>
              </a:rPr>
              <a:t>Ongoing financial pressure on brick-and-mortar clinics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3014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7A129-2A48-ECE3-EC93-F0145E7E1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E25B-DC81-7A1C-66D5-78D9A6EC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Arkansas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188B5-5227-7588-4748-D67079D52E9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8C9E4-8E22-F7BD-46F3-041ABBDEF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06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9B920-6435-7F77-4EA9-D819F8AB8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7D45-7ACE-BAE1-6918-C6E90E20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California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F9F25-7CBF-7455-2DAC-6AF3BFB4380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F8B3F-5EB9-2FD4-DF41-2577B5F4A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0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B108D-B859-E611-8FF4-B1984CA5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6EAB-4213-9ADD-8568-686F3152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Colorado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978E1-499F-B40A-FA9E-2D29BA040B9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E82BB-FF85-FD0E-AD7A-44C08BB62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B36A7-3076-4DE2-2329-D4366A46B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DC7B-ED3E-B9DB-6B61-D75E4FE6C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Connecticut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74BA4-213D-24AA-3159-5D1B3DDDD8B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380D7-2192-A69A-782D-3C233F4DB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85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A3647-C317-B2B5-7F9B-1854BA1C3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AD16-82CA-52A4-A7EF-1F25DEFB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Delaware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F175DA-7B4B-5987-5CD0-5477180725B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F8388-4AF3-742C-3872-343E473B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72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3BC34-ABF5-42B8-906E-D95813865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1218-3C40-275C-A558-9FA045B49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District of Columbia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5B0457-DD38-64A6-7775-3BF4CEB6166D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F96C7-7F23-784D-FA45-06D913041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07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19519-7CE9-5C33-4F77-A1D32084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AD8E-9A37-0382-54EE-C0D9684B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Florida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ECDA3-27E9-7844-650A-FCCB3F92648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9A493-1AF2-CB27-ECBF-DE8DE30C2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34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7B035-60BB-1C3F-6122-0B7FEA2FB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AE83-3F8C-0966-2748-0D78AEEA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Georgia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967F6-C827-D5B8-850B-1F5DC420046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7595DF-0EA0-0DB3-06EA-D387768DA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57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3AB0A-9022-246A-7F96-3ED20274E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32DB-1166-CEEE-7519-BCF9F7E2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Hawaii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76F04-140E-43CE-D7CA-B7D196DDB4F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0B46E-C1A1-6F8F-9E20-301C87D1F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00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00C7C-2ACF-FDF3-7F32-2074DA748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C232B-AFBB-5626-7B50-B4A2ED6CE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Idaho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60A12-BE6A-CDEC-AB45-95EA51BDED2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E14CD-4A44-B7B8-1E4C-03A984030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31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6F8B-4DE6-53E5-2757-144345B4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legal status since January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6E79B-6F35-E73E-F263-CBE6866F3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1161746"/>
            <a:ext cx="5578879" cy="5237163"/>
          </a:xfrm>
        </p:spPr>
        <p:txBody>
          <a:bodyPr vert="horz" lIns="0" tIns="45720" rIns="91440" bIns="45720" rtlCol="0" anchor="t">
            <a:normAutofit/>
          </a:bodyPr>
          <a:lstStyle/>
          <a:p>
            <a:r>
              <a:rPr lang="en-US" dirty="0"/>
              <a:t>In </a:t>
            </a:r>
            <a:r>
              <a:rPr lang="en-US" b="1" dirty="0"/>
              <a:t>Florida</a:t>
            </a:r>
            <a:r>
              <a:rPr lang="en-US" dirty="0"/>
              <a:t>, a 6-week ban went into effect in May 2024</a:t>
            </a:r>
          </a:p>
          <a:p>
            <a:r>
              <a:rPr lang="en-US" dirty="0"/>
              <a:t>In </a:t>
            </a:r>
            <a:r>
              <a:rPr lang="en-US" b="1" dirty="0"/>
              <a:t>Iowa</a:t>
            </a:r>
            <a:r>
              <a:rPr lang="en-US" dirty="0"/>
              <a:t>, a 6-week ban went into effect in August 2024</a:t>
            </a:r>
          </a:p>
          <a:p>
            <a:r>
              <a:rPr lang="en-US" dirty="0"/>
              <a:t>In </a:t>
            </a:r>
            <a:r>
              <a:rPr lang="en-US" b="1" dirty="0"/>
              <a:t>North Dakota</a:t>
            </a:r>
            <a:r>
              <a:rPr lang="en-US" dirty="0"/>
              <a:t>, a total ban was ruled unconstitutional in October 2024 </a:t>
            </a:r>
          </a:p>
          <a:p>
            <a:pPr marL="457200" lvl="1" indent="0">
              <a:buNone/>
            </a:pPr>
            <a:r>
              <a:rPr lang="en-US" sz="2000" dirty="0">
                <a:latin typeface="Arial"/>
                <a:cs typeface="Arial"/>
              </a:rPr>
              <a:t>No brick-and-mortar facilities providing</a:t>
            </a:r>
          </a:p>
          <a:p>
            <a:r>
              <a:rPr lang="en-US" dirty="0"/>
              <a:t>States with total bans as of December 2024: </a:t>
            </a:r>
          </a:p>
          <a:p>
            <a:pPr marL="457200" lvl="1" indent="0">
              <a:buNone/>
            </a:pPr>
            <a:r>
              <a:rPr lang="en-US" sz="2000" b="1" dirty="0">
                <a:latin typeface="Arial"/>
                <a:cs typeface="Arial"/>
              </a:rPr>
              <a:t>Alabama, Arkansas, Idaho, Indiana, Kentucky, Louisiana, Mississippi, Missouri, Oklahoma, South Dakota, Tennessee, Texas, West Virginia</a:t>
            </a:r>
          </a:p>
          <a:p>
            <a:r>
              <a:rPr lang="en-US" dirty="0"/>
              <a:t>States with 6-week bans as of December 2024: </a:t>
            </a:r>
          </a:p>
          <a:p>
            <a:pPr marL="457200" lvl="1" indent="0">
              <a:buNone/>
            </a:pPr>
            <a:r>
              <a:rPr lang="en-US" sz="2000" b="1" dirty="0">
                <a:latin typeface="Arial"/>
                <a:cs typeface="Arial"/>
              </a:rPr>
              <a:t>Florida, Georgia, Iowa, South Carolina</a:t>
            </a:r>
          </a:p>
        </p:txBody>
      </p:sp>
      <p:pic>
        <p:nvPicPr>
          <p:cNvPr id="4" name="Content Placeholder 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F0E96EF3-F353-B164-7CBF-426D5DB9E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93" y="1600200"/>
            <a:ext cx="592212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43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43F66-F894-AEB6-C485-D7AFF4F86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5636-3E4E-0B80-1CD7-0A3B2385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Illinois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524C3E-DB5F-B135-8E25-F5A644E1B93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03826-9D65-7ADE-139B-9677DC01D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50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CAB8-C930-C41F-3964-0A875033D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D371-551A-A1CA-8BC7-A7DCEBFD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Indiana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33724-E9FA-893F-2548-17B106E76F3D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9743B3-4467-599A-20CB-207865DFF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19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04870-7085-93FC-5BD1-46939948C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6E95A-5AD6-8F93-F93F-F941EF60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Iowa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6AA05-3CA3-D36D-517B-7ADAD781969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F1A8A-96F2-1557-62B4-93146169B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48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D9A6E-F9F3-0E46-4327-63B9D3586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C332-8080-01AF-7074-529BFF972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Kansas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75A1A6-4987-13E5-AFE5-D3472BE23B86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84F3E-8393-1032-4F7D-FD2B46730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85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613AF-A8C7-59C4-3B08-8A643DD5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0143-7F2A-157D-54C1-3A9F8D65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Kentucky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734B46-614C-16AB-5300-128BA59478B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1310D-95BF-7EE4-0C0D-EB8A383ED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49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7CA49-0A1A-CBF3-43F8-3E4AFD979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6412-9DAF-EF29-01F8-C1626A9F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Louisiana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0E468-924E-4BEC-E7BD-B9F4A20F287A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ABB59-0995-7579-D816-5486BAC18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24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F4E98-0D86-4207-0010-5C03FC9A8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6ED7-683A-217B-D56F-6366AA26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EDF0A-3AD1-F67A-8385-0EDD4D913B0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1EC18-93FD-EF84-4187-C1E45271D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38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8D697-6796-EEA4-1DC8-CB5038720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DD67-43FC-0E81-2C89-2B46E583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Maryland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CDBFA-D61A-A204-5311-720E8AEF145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E8DD32-28F5-7E00-5B9F-24DDF5907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899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BDEDB-A7FA-4C7A-879E-6F07D9633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1726B-5E20-EBD7-E731-E9B3BBC3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Massachusetts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0FEA5-886C-F83D-C47D-DD01BF49A86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2197D-9120-8C1C-9F30-8456E1300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74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B8D28-F242-08C0-490E-71D2F2084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F5DBA-BC59-9818-C992-764B934D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Michigan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12BD3-3F0E-8892-28EE-E805512F029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4208A9-6073-5FB1-648D-50EA830F3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2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FCA0A-B5C3-0DD4-BAD7-10CC6CC26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A165-0381-DECF-D3E8-72A8E4CCA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9" y="365125"/>
            <a:ext cx="8812528" cy="524223"/>
          </a:xfrm>
        </p:spPr>
        <p:txBody>
          <a:bodyPr>
            <a:noAutofit/>
          </a:bodyPr>
          <a:lstStyle/>
          <a:p>
            <a:r>
              <a:rPr lang="en-US" sz="2400" dirty="0"/>
              <a:t>Total abortions in the US have increased since </a:t>
            </a:r>
            <a:r>
              <a:rPr lang="en-US" sz="2400" i="1" dirty="0"/>
              <a:t>Dobbs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09378-1DEA-809E-B6BD-C72F3C8A61AF}"/>
              </a:ext>
            </a:extLst>
          </p:cNvPr>
          <p:cNvSpPr txBox="1"/>
          <p:nvPr/>
        </p:nvSpPr>
        <p:spPr>
          <a:xfrm>
            <a:off x="413359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0133D-B061-4161-0524-FC869AA3B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32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0F2FA-7505-0282-AA5E-DB1A2FB7C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2D52-C4ED-66B8-E21F-2955BB71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Minnesota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FAA9C-DDD7-BF5B-A617-0F1F2DAD924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B5597F-CA8C-DF74-28CC-C7BDCBE55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95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8608E-F956-4349-A4D8-27400686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C130-9838-0A46-D540-0A8B2B76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Mississippi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9E4B4-A7BE-6A28-CEF0-C85E6A31B5B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37E67-508E-D2D2-76DF-4A233567A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89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610FA-B3C8-0C59-ED70-7D0B950D6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2282-DFDB-F631-F868-AC40419F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Missouri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985C9-4293-AC58-C524-E972B1D5F9D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618A0-E145-975A-4879-1D0DE2FF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6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239F8-55A2-E73F-B5AF-87CDD26CE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11A5-132D-1545-4F60-394C7376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Montana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876CE-4169-84DA-423C-742E630D87D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408C7-0C65-7FED-5297-51E4B7D90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175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751F1-AC6E-EDF1-7599-F3C391CD9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7A80-8DC1-B00A-ED52-458F529B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Nebraska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270A7-4CC6-D36E-5ABF-304B2417F20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715D6-E4C1-6C4F-0F3C-0AC82AE02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90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0C168-628B-FDF5-3CC3-C06AAA1E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4900-9D16-4EB8-61F0-267CB5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Nevada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ED355-5B7D-41A0-15AC-0BF81D4402F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5AD18D-C85F-2302-31E4-1824445AC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242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BB3E4-045C-C122-232D-EA5D8C0C0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1C7AB-9858-516F-E221-561B83DD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Hampshire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72B340-DCA2-DEE4-B65F-36684C128FF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BF67C-E2F3-A35C-056F-87B2FAC91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9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5991C-7E85-422F-EEB3-09570692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2DED-D1B2-0B43-6FD5-EFC9DB4A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Jersey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AB78B-62C6-26DF-3328-00C5DB40E88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F5005-E0B5-7EE5-A85D-DD18A4419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547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6BB75-9D6F-D86C-6E87-6B5BDD2F5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CE18-66FD-E5A7-D936-57FA9203D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Mexico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FAD07-5F3F-C741-16DE-CBE658AD63B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4342DF-7025-8E55-1E14-47F129577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870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2F16D-CE49-5499-EA03-243419AA3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2834-FCAD-4332-81DB-2C1D4C1A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New York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878B6-45B4-9007-5387-40AACF6F4B7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1125A-95ED-0EDC-09F8-A28F32FB9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4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D0E12-4F3E-61CC-391A-BA15192E6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809E-4781-978A-5273-704A67288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58" y="365125"/>
            <a:ext cx="10422641" cy="52422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/>
                <a:cs typeface="Arial"/>
              </a:rPr>
              <a:t>US abortions totaled 1.14 million in 2024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BDFB5-33C8-8ED9-5035-777137D2C029}"/>
              </a:ext>
            </a:extLst>
          </p:cNvPr>
          <p:cNvSpPr txBox="1"/>
          <p:nvPr/>
        </p:nvSpPr>
        <p:spPr>
          <a:xfrm>
            <a:off x="413359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3D19B-9D2A-1B6B-7E17-84F80439A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5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05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7D111-2A33-DBBF-F415-45647A72B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BABF-7CB8-A785-5422-9272DEA4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North Carolina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447E4-3FBE-EBED-61A3-2AD22147244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56DBB-2CA6-1482-541B-0C72AF814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94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9F81-CE26-965F-42F8-BD80D9EBE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B002-7D39-EDF6-07BE-04FF3D3E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North Dakota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D0A0E-F408-1497-E614-239035F5567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0B241-6F44-F2E4-8F1E-D17C9D6EB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6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3CE4A-E6FF-9A98-6EBA-E7D736950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ABBD9-CCEF-5CAD-1A7B-BA6744F5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Ohio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006E0-F951-3662-CC6F-B712201DFC2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4B760-CA16-997F-7F60-8E037DD1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27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BA8FA-7B9C-22BA-33AE-BD95CD800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0F2B3-8B5A-A760-A355-32BC368C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Oklahoma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BB23C-490C-68EC-E212-7FF1AA853E3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0FA90-C562-F65C-49AF-0E7787A34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8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F711C-8513-6197-C0E9-C4DBCD2CA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9F244-765F-5E4D-3514-E9FB5928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Oregon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AABE4-17D9-5161-7454-E1919184BC72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C3523-0FF1-279C-C397-1CB24BCAE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445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BF652-4553-3594-DB5A-32775B920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FBFA7-8E88-3EEA-A7E1-5532FE3E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Pennsylvania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8161F2-0B98-B2DA-DAD1-2CF39339035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8AA41-0BEB-66D3-87D5-1E7CCDB5F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040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758AB-E2C3-A5A4-AC16-CC7AF2B8B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A0A7-B624-D08E-C56C-A0FE66B56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Rhode Island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29BEE-1CB2-BB1C-5A3C-F44E59F192A9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CB579-7500-31AA-2200-15E421F39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E596C-0B82-A621-C760-13EBB087E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36BE-FCBE-5972-13AE-6E6CC45A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South Carolina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154D8-FA13-80DF-1C31-5F1A5A4A2203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A2DAD-6207-D404-4C33-5405E6D08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146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C3B01-C5F7-DB2F-E93F-743F319D5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F3A9-3B16-F70F-C7C3-80FBCFECD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South Dakota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9A925-8B26-C5B2-E7D6-DD9C4FF74348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2F44A-8DA9-A921-5649-899A6A464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911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D5F2D-E152-24A4-7C09-A405FC0C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AF7-A20D-F3AA-3779-1A61BD76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Tennessee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93D3F-2237-1C93-3476-9FDD496D38B5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A6B4B-8373-BB04-C34E-CE3B6AE44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4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338EC-118C-5219-9D26-97B38873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49C1-E3D0-4D18-7A1C-8BCB7BE9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296734" cy="524223"/>
          </a:xfrm>
        </p:spPr>
        <p:txBody>
          <a:bodyPr>
            <a:noAutofit/>
          </a:bodyPr>
          <a:lstStyle/>
          <a:p>
            <a:r>
              <a:rPr lang="en-US" sz="2400" dirty="0"/>
              <a:t>Monthly average number of abortions increased each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8A3FD1-CB06-FC37-3092-D98C951DEC11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BA7BF-4F8E-EAC8-E2BB-D5CFA0DAE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39754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590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2E626-C6DF-400C-B6B9-59049FCC8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1195-8944-1C63-0564-D733D448F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Texas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0D8A8-A317-52CC-C530-58DF2ED5D73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1A91F-2578-A3D1-12C7-A0CD0AC56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155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FE141-16BA-5139-4D67-8B26CD0F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011C2-2DC7-BA3A-069C-930969E6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Utah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F054B-894C-7952-318A-0866FC6BA88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05695-BDA3-72B4-FD59-E84ED0265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631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7EBA0-015A-FD18-5002-DBE254741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F2CA-D44E-6343-A0C7-BC907145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Vermont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0F19B8-43B3-F9EF-D7D8-08A99C298B9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DD25E-F47C-F4FE-020F-EDF1EEAA1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42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B7147-6059-ADCB-3F31-4900134AB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1590-AEB4-1C4F-A1B6-5F25BBA4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Virginia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AB5AB4-6C76-3976-FCFC-12B694C8E87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BA9E1-680B-3574-7462-36AD7C1F3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6F422-2DBE-5257-B3D5-39E323E5E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2E9E-D4C0-0B97-F529-206A63783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Washington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3E51FB-3D29-2D71-171C-AB988030BEFB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11C334-A36F-D522-956E-FBB9CEC1C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38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75023-51A8-D858-7447-B5A14806E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75C5-4EAB-B190-7DD4-629C21BD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West Virginia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27E2F-BDBA-B14E-B09A-13817EB8C50C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218FA2-0EEE-57D6-4178-2730ED67A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296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64CDE-724F-DFCC-15B2-9DD3B6447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4D82-91FE-E260-2820-79B1F394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Wisconsin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968C3-B7B2-ED94-796B-0E7EA797A2EF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E256F-6F71-11A6-CD04-61D6484D6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878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909AF-323B-8A9E-1217-CC0A08055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D468-6E10-7892-738E-2B6A2FCA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/>
              <a:t>Wyoming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AA2DB-DC93-AA6E-6C36-89B5D8FB06A7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507E5-F3CD-AF77-EA3C-A095DEB76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6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668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2E479-0178-7364-DDE2-C7F7DA504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3E79F1-9E11-2CBF-2610-3113892171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Routes to care in states with telehealth restrictions</a:t>
            </a:r>
          </a:p>
        </p:txBody>
      </p:sp>
    </p:spTree>
    <p:extLst>
      <p:ext uri="{BB962C8B-B14F-4D97-AF65-F5344CB8AC3E}">
        <p14:creationId xmlns:p14="http://schemas.microsoft.com/office/powerpoint/2010/main" val="2792450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0AFBE-8BCE-3878-831C-53F1D89B0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32F7C-18BD-EA07-CA1E-042F6D3C1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Alaska,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5FC5B-439B-5AEB-F58C-1C6A43C21D58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7F2262-11B7-0E9F-4A19-3AE6022E4D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39" y="892844"/>
            <a:ext cx="11022523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6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3A68-571C-D8E5-D401-1FA2CEC5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296734" cy="524223"/>
          </a:xfrm>
        </p:spPr>
        <p:txBody>
          <a:bodyPr>
            <a:noAutofit/>
          </a:bodyPr>
          <a:lstStyle/>
          <a:p>
            <a:r>
              <a:rPr lang="en-US" sz="2400" dirty="0"/>
              <a:t>The monthly number of abortions increased each year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18DD5-4F7E-59A4-8FB7-CB82FBAB281E}"/>
              </a:ext>
            </a:extLst>
          </p:cNvPr>
          <p:cNvSpPr txBox="1"/>
          <p:nvPr/>
        </p:nvSpPr>
        <p:spPr>
          <a:xfrm>
            <a:off x="41275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F9109-0366-D814-857A-7B9863B70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39754"/>
            <a:ext cx="11437087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18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E19D3-14E3-61FD-227E-FD0C6A493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2DF1D-E759-C3E2-3278-FCAB4202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Arizona,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E6D83-0C42-7CA0-87C2-669EE7E8BA96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C22C2-FDF9-E077-F05D-61D1FD8C6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39" y="892844"/>
            <a:ext cx="11022523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449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7455B-C1C2-BA5C-3AD2-43B13EC83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652A3-E682-4929-0447-2040799DF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Nebraska,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0C66E-DA92-4965-D93A-CB2C7D108655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BDB26E-F93D-7A61-A162-866CAB752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7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D985E-EA69-8320-B5E2-5CEC2E34C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7801-35A1-4D16-4D63-EACDAE45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North Carolina,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61F6E-404F-2163-4FE1-22DECC9247B5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621BA-8F2D-316E-5C39-F12B1A59B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85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D52B2-90A3-F8DF-5B1D-F893077FB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24FC7-ADFA-7D59-4D74-C158C5FC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North Dakota,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F92E1-208B-054B-6508-038D237617A1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9DB71-CBD3-2FFD-CF71-E0BCBF02B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079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26DDE-0C57-F440-A8E8-029496B5D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BFCF-E9C0-3C0C-1614-05F29F8D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Utah,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EA6A6-5125-C77C-B9BB-375A168B7C7B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E2283-C2EA-013C-A1AE-3E6E58EF7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959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56689-3E27-1DEA-4FD2-CABA9A461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F44C-B5B0-4679-034D-DF1D9BB9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Wisconsin,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629A0-58CA-983F-8D2B-918CC8E4DDFA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DEB80-16ED-4906-BCE1-B917C8FAF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648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64B25-3513-6BC7-C06F-4AF7D7753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36B93-9FD3-87C0-38E9-12B4856B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Wyoming,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AEC4E-CA52-6F9E-710C-9F0549510EFA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55193-BE3C-B814-E6FB-E25E878D4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904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54D78-F3A1-AEC8-2CC7-DC666FFDF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70DCF6-53BD-3008-F95E-6060332FF8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Routes to care in states with 6-week bans</a:t>
            </a:r>
          </a:p>
        </p:txBody>
      </p:sp>
    </p:spTree>
    <p:extLst>
      <p:ext uri="{BB962C8B-B14F-4D97-AF65-F5344CB8AC3E}">
        <p14:creationId xmlns:p14="http://schemas.microsoft.com/office/powerpoint/2010/main" val="20132548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3788D-0456-1258-03D4-C595CA997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664A-5048-94A1-8D42-F138E6D7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Florida,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4712D-B218-88DB-736A-179885E3694A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43A355-072B-AA46-F03C-F31EC15CB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906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3D825-030C-C7D2-949C-D85BE2421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E971-A7F0-1B42-D37D-D64B97CC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Georgia,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4061F7-AA66-047A-DBB8-289D0AF29ABE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6B150-6116-57B2-4784-7B9A8DF38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3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3A68-571C-D8E5-D401-1FA2CEC5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By Q4 of 2024, 1 in 4 abortions were provided via telehealth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18DD5-4F7E-59A4-8FB7-CB82FBAB281E}"/>
              </a:ext>
            </a:extLst>
          </p:cNvPr>
          <p:cNvSpPr txBox="1"/>
          <p:nvPr/>
        </p:nvSpPr>
        <p:spPr>
          <a:xfrm>
            <a:off x="38100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11441-7CB5-6575-FA4E-4862D08EE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57" y="1142802"/>
            <a:ext cx="11437087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06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7689A-B8DF-8F83-3A19-B2743366E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97D7-5855-70DD-FFB0-7DDCC603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Iowa,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4CAFF-9705-E88A-7AEE-10DD3C1BDE56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7FA63-959A-7667-2EB4-964B0D6C9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39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A33FC-113D-6BFB-BD63-E147AC69C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40F4-6747-50BD-C333-B4625A204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South Carolina,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3613C-76C9-DA93-5677-E5FA0B489B4F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E78BB-61C6-25BF-929F-80BB2F77E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251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86DFE-A67E-832D-0134-6792C8CB8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1140A4-AF19-0575-DE37-C4FB71C39A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Routes to care in states with total bans</a:t>
            </a:r>
          </a:p>
        </p:txBody>
      </p:sp>
    </p:spTree>
    <p:extLst>
      <p:ext uri="{BB962C8B-B14F-4D97-AF65-F5344CB8AC3E}">
        <p14:creationId xmlns:p14="http://schemas.microsoft.com/office/powerpoint/2010/main" val="22194785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81D09-784D-D2C1-2447-B29A4154B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EA12D-9481-763C-1A41-58814EEE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Alabama,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2C35F-0501-9176-1C4C-6972B48AEEBF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90C63-26DD-2A3D-0E3C-0CD7348DD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38" y="892844"/>
            <a:ext cx="11022523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914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A9AE9-6BC3-BED2-0F72-C76216484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F140-0A33-11A5-DC1C-E59BAC676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Arkansas,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06A58-BE53-70FF-7293-5FC3D5A83EC5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C83043-A335-1D3C-D0BF-29F24FB33B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31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7BC86-7574-CE8F-5C46-672906ED3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591C-782B-0939-6162-08EF7BF3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Idaho,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7DED5-CE3C-7631-352B-D8D28A325B7A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A5565-96B5-65C3-DCC2-B04EF6764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376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87597-7830-153D-628C-6AD04D4A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14C9-3B72-986E-646A-8E866CB3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Indiana,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8B46F-F04B-9BF3-3095-965F6A66BC65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F0FCD-0C3D-4783-DD8C-FF24C1505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073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09BEC-113B-4F06-E1BA-4FA853EFF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FF943-5781-991D-5622-A940B905E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Kentucky,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76492-4C74-1A96-65F4-33FD9AEAB0FB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3663E-78FD-99BB-89B7-170823AC5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0594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644EB-67A2-E29E-38D9-AE75993AE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F7C79-1043-6717-536D-86DCB35B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Louisiana,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D31ED9-A799-994C-0485-F26526EF0F80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07C0A-CF3A-4085-82E0-A8B89E9FD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4323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250DF-64BC-A716-D623-155158C6A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EF65-8F1C-3660-3C64-099D58152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Mississippi,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A5737F-834D-734B-25D0-5AC883A17E9C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5095FD-71DE-827E-2326-792F99963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8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93A68-571C-D8E5-D401-1FA2CEC5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32" y="365125"/>
            <a:ext cx="10093391" cy="52422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/>
                <a:cs typeface="Arial"/>
              </a:rPr>
              <a:t>In-person abortion care declined slightly, while telehealth grew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18DD5-4F7E-59A4-8FB7-CB82FBAB281E}"/>
              </a:ext>
            </a:extLst>
          </p:cNvPr>
          <p:cNvSpPr txBox="1"/>
          <p:nvPr/>
        </p:nvSpPr>
        <p:spPr>
          <a:xfrm>
            <a:off x="381000" y="6185098"/>
            <a:ext cx="4661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2A114-41A9-7B71-AAD7-8C4E83824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04" y="1142802"/>
            <a:ext cx="1143099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88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F0994-20F8-3C85-328B-DAFE6DAF6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75906-EA5B-9A2E-7988-66CE04EA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Missouri,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52D73-4B85-0009-8440-3D06481C281B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47BD6-EA28-555F-51CB-41B6A904B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055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5221B-8B79-C7CE-413A-C1B8100F6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F35B-5AFC-6F2C-4BBA-EDC16FB6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Oklahoma,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FB22A-952C-C75C-1F67-9BAC2F072181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EE0377-FC4C-0FB7-3BC1-44FB52F9D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8044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7E067-C16A-A3DB-5046-30EA66787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2742-2725-B5D3-B3A3-111F02E1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South Dakota,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674F8-20B3-A7A3-ACF1-E6D1E2CF77F9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DF2DE9-925C-F77A-8027-ACB924294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332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9A0CE-5F72-90C5-744D-5F501A7F6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D1C96-967B-5D3B-FD5E-770E93CC2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Tennessee,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64313-EA9C-9F67-2EDC-2BF84D5B2820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241301-BDAB-1378-3E0F-20B4133D1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895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A707B-C12A-9C69-14CA-8E6177DC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EC61-F618-4581-22F1-3F0AA988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Texas,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987A9-2265-5F2D-64F7-9F8E11F2B28F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47D0F-6286-82D9-6E2A-BE5476173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9314"/>
            <a:ext cx="11034716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79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75178-FD11-EE1B-CD57-D6BFBC22C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61B4E-E735-9398-0E29-2D31F4F2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65125"/>
            <a:ext cx="9009924" cy="52422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West Virginia, 12-month totals by route to care in 2024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93EE7-0D45-522F-36CB-B8567684681F}"/>
              </a:ext>
            </a:extLst>
          </p:cNvPr>
          <p:cNvSpPr txBox="1"/>
          <p:nvPr/>
        </p:nvSpPr>
        <p:spPr>
          <a:xfrm>
            <a:off x="412750" y="6185098"/>
            <a:ext cx="781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Society of Family Planning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23, 2025;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Guttmacher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June 25,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4C88F-D4F7-202D-5BB4-671FAFF29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2" y="856265"/>
            <a:ext cx="11034716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71723"/>
      </p:ext>
    </p:extLst>
  </p:cSld>
  <p:clrMapOvr>
    <a:masterClrMapping/>
  </p:clrMapOvr>
</p:sld>
</file>

<file path=ppt/theme/theme1.xml><?xml version="1.0" encoding="utf-8"?>
<a:theme xmlns:a="http://schemas.openxmlformats.org/drawingml/2006/main" name="Blu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rtlCol="0" anchor="ctr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</a:spPr>
      <a:bodyPr lIns="0" rtlCol="0" anchor="ctr">
        <a:no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ue Palette Theme">
  <a:themeElements>
    <a:clrScheme name="SF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2A44"/>
      </a:accent1>
      <a:accent2>
        <a:srgbClr val="F47720"/>
      </a:accent2>
      <a:accent3>
        <a:srgbClr val="A5A5A5"/>
      </a:accent3>
      <a:accent4>
        <a:srgbClr val="FCB713"/>
      </a:accent4>
      <a:accent5>
        <a:srgbClr val="1F2A44"/>
      </a:accent5>
      <a:accent6>
        <a:srgbClr val="F47720"/>
      </a:accent6>
      <a:hlink>
        <a:srgbClr val="1F2A44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lIns="0">
        <a:spAutoFit/>
      </a:bodyPr>
      <a:lstStyle>
        <a:defPPr algn="l">
          <a:lnSpc>
            <a:spcPct val="107000"/>
          </a:lnSpc>
          <a:defRPr dirty="0">
            <a:solidFill>
              <a:srgbClr val="000000"/>
            </a:solidFill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14611</TotalTime>
  <Words>1828</Words>
  <Application>Microsoft Office PowerPoint</Application>
  <PresentationFormat>Widescreen</PresentationFormat>
  <Paragraphs>311</Paragraphs>
  <Slides>95</Slides>
  <Notes>95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95</vt:i4>
      </vt:variant>
    </vt:vector>
  </HeadingPairs>
  <TitlesOfParts>
    <vt:vector size="102" baseType="lpstr">
      <vt:lpstr>Arial</vt:lpstr>
      <vt:lpstr>Calibri</vt:lpstr>
      <vt:lpstr>Wingdings</vt:lpstr>
      <vt:lpstr>Blue Palette Theme</vt:lpstr>
      <vt:lpstr>White Palette Theme</vt:lpstr>
      <vt:lpstr>Orange Palette Theme</vt:lpstr>
      <vt:lpstr>1_Blue Palette Theme</vt:lpstr>
      <vt:lpstr>PowerPoint Presentation</vt:lpstr>
      <vt:lpstr>Summary of findings</vt:lpstr>
      <vt:lpstr>Changes in legal status since January 2024</vt:lpstr>
      <vt:lpstr>Total abortions in the US have increased since Dobbs</vt:lpstr>
      <vt:lpstr>US abortions totaled 1.14 million in 2024 </vt:lpstr>
      <vt:lpstr>Monthly average number of abortions increased each year</vt:lpstr>
      <vt:lpstr>The monthly number of abortions increased each year</vt:lpstr>
      <vt:lpstr>By Q4 of 2024, 1 in 4 abortions were provided via telehealth</vt:lpstr>
      <vt:lpstr>In-person abortion care declined slightly, while telehealth grew</vt:lpstr>
      <vt:lpstr>The majority of abortions still take place in-person</vt:lpstr>
      <vt:lpstr>The proportion of abortions provided via telehealth varied by state, 2024</vt:lpstr>
      <vt:lpstr>Abortions provided by virtual-only clinics have increased since Dobbs</vt:lpstr>
      <vt:lpstr>Abortions provided under shield laws have increased since this route to care became available</vt:lpstr>
      <vt:lpstr>Legal climates appear to play an important role in telehealth use</vt:lpstr>
      <vt:lpstr>Half of abortions provided via telehealth in 2024 were facilitated by shield laws</vt:lpstr>
      <vt:lpstr>PowerPoint Presentation</vt:lpstr>
      <vt:lpstr>Alabama</vt:lpstr>
      <vt:lpstr>Alaska</vt:lpstr>
      <vt:lpstr>Arizona</vt:lpstr>
      <vt:lpstr>Arkansas</vt:lpstr>
      <vt:lpstr>California</vt:lpstr>
      <vt:lpstr>Colorado</vt:lpstr>
      <vt:lpstr>Connecticut</vt:lpstr>
      <vt:lpstr>Delaware</vt:lpstr>
      <vt:lpstr>District of Columbia</vt:lpstr>
      <vt:lpstr>Florida</vt:lpstr>
      <vt:lpstr>Georgia</vt:lpstr>
      <vt:lpstr>Hawaii</vt:lpstr>
      <vt:lpstr>Idaho</vt:lpstr>
      <vt:lpstr>Illinois</vt:lpstr>
      <vt:lpstr>Indiana</vt:lpstr>
      <vt:lpstr>Iowa</vt:lpstr>
      <vt:lpstr>Kansas</vt:lpstr>
      <vt:lpstr>Kentucky</vt:lpstr>
      <vt:lpstr>Louisiana</vt:lpstr>
      <vt:lpstr>Maine</vt:lpstr>
      <vt:lpstr>Maryland</vt:lpstr>
      <vt:lpstr>Massachusetts</vt:lpstr>
      <vt:lpstr>Michigan</vt:lpstr>
      <vt:lpstr>Minnesota</vt:lpstr>
      <vt:lpstr>Mississippi</vt:lpstr>
      <vt:lpstr>Missouri</vt:lpstr>
      <vt:lpstr>Montana</vt:lpstr>
      <vt:lpstr>Nebraska</vt:lpstr>
      <vt:lpstr>Nevada</vt:lpstr>
      <vt:lpstr>New Hampshire</vt:lpstr>
      <vt:lpstr>New Jersey</vt:lpstr>
      <vt:lpstr>New Mexico</vt:lpstr>
      <vt:lpstr>New York</vt:lpstr>
      <vt:lpstr>North Carolina</vt:lpstr>
      <vt:lpstr>North Dakota</vt:lpstr>
      <vt:lpstr>Ohio</vt:lpstr>
      <vt:lpstr>Oklahoma</vt:lpstr>
      <vt:lpstr>Oregon</vt:lpstr>
      <vt:lpstr>Pennsylvania</vt:lpstr>
      <vt:lpstr>Rhode Island</vt:lpstr>
      <vt:lpstr>South Carolina</vt:lpstr>
      <vt:lpstr>South Dakota</vt:lpstr>
      <vt:lpstr>Tennessee</vt:lpstr>
      <vt:lpstr>Texas</vt:lpstr>
      <vt:lpstr>Utah</vt:lpstr>
      <vt:lpstr>Vermont</vt:lpstr>
      <vt:lpstr>Virginia</vt:lpstr>
      <vt:lpstr>Washington</vt:lpstr>
      <vt:lpstr>West Virginia</vt:lpstr>
      <vt:lpstr>Wisconsin</vt:lpstr>
      <vt:lpstr>Wyoming</vt:lpstr>
      <vt:lpstr>PowerPoint Presentation</vt:lpstr>
      <vt:lpstr>Alaska, 12-month totals by route to care in 2024</vt:lpstr>
      <vt:lpstr>Arizona, 12-month totals by route to care in 2024</vt:lpstr>
      <vt:lpstr>Nebraska, 12-month totals by route to care in 2024</vt:lpstr>
      <vt:lpstr>North Carolina, 12-month totals by route to care in 2024</vt:lpstr>
      <vt:lpstr>North Dakota, 12-month totals by route to care in 2024</vt:lpstr>
      <vt:lpstr>Utah, 12-month totals by route to care in 2024</vt:lpstr>
      <vt:lpstr>Wisconsin, 12-month totals by route to care in 2024</vt:lpstr>
      <vt:lpstr>Wyoming, 12-month totals by route to care in 2024</vt:lpstr>
      <vt:lpstr>PowerPoint Presentation</vt:lpstr>
      <vt:lpstr>Florida, 12-month totals by route to care in 2024</vt:lpstr>
      <vt:lpstr>Georgia, 12-month totals by route to care in 2024</vt:lpstr>
      <vt:lpstr>Iowa, 12-month totals by route to care in 2024</vt:lpstr>
      <vt:lpstr>South Carolina, 12-month totals by route to care in 2024</vt:lpstr>
      <vt:lpstr>PowerPoint Presentation</vt:lpstr>
      <vt:lpstr>Alabama, 12-month totals by route to care in 2024</vt:lpstr>
      <vt:lpstr>Arkansas, 12-month totals by route to care in 2024</vt:lpstr>
      <vt:lpstr>Idaho, 12-month totals by route to care in 2024</vt:lpstr>
      <vt:lpstr>Indiana, 12-month totals by route to care in 2024</vt:lpstr>
      <vt:lpstr>Kentucky, 12-month totals by route to care in 2024</vt:lpstr>
      <vt:lpstr>Louisiana, 12-month totals by route to care in 2024</vt:lpstr>
      <vt:lpstr>Mississippi, 12-month totals by route to care in 2024</vt:lpstr>
      <vt:lpstr>Missouri, 12-month totals by route to care in 2024</vt:lpstr>
      <vt:lpstr>Oklahoma, 12-month totals by route to care in 2024</vt:lpstr>
      <vt:lpstr>South Dakota, 12-month totals by route to care in 2024</vt:lpstr>
      <vt:lpstr>Tennessee, 12-month totals by route to care in 2024</vt:lpstr>
      <vt:lpstr>Texas, 12-month totals by route to care in 2024</vt:lpstr>
      <vt:lpstr>West Virginia, 12-month totals by route to care in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O'Donnell</dc:creator>
  <cp:lastModifiedBy>Claire Yuan</cp:lastModifiedBy>
  <cp:revision>5855</cp:revision>
  <dcterms:created xsi:type="dcterms:W3CDTF">2023-08-11T17:45:29Z</dcterms:created>
  <dcterms:modified xsi:type="dcterms:W3CDTF">2025-07-01T00:33:57Z</dcterms:modified>
</cp:coreProperties>
</file>