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92" r:id="rId3"/>
    <p:sldMasterId id="2147483708" r:id="rId4"/>
  </p:sldMasterIdLst>
  <p:notesMasterIdLst>
    <p:notesMasterId r:id="rId71"/>
  </p:notesMasterIdLst>
  <p:sldIdLst>
    <p:sldId id="395" r:id="rId5"/>
    <p:sldId id="784" r:id="rId6"/>
    <p:sldId id="783" r:id="rId7"/>
    <p:sldId id="785" r:id="rId8"/>
    <p:sldId id="786" r:id="rId9"/>
    <p:sldId id="787" r:id="rId10"/>
    <p:sldId id="788" r:id="rId11"/>
    <p:sldId id="797" r:id="rId12"/>
    <p:sldId id="798" r:id="rId13"/>
    <p:sldId id="789" r:id="rId14"/>
    <p:sldId id="790" r:id="rId15"/>
    <p:sldId id="791" r:id="rId16"/>
    <p:sldId id="792" r:id="rId17"/>
    <p:sldId id="793" r:id="rId18"/>
    <p:sldId id="718" r:id="rId19"/>
    <p:sldId id="732" r:id="rId20"/>
    <p:sldId id="733" r:id="rId21"/>
    <p:sldId id="734" r:id="rId22"/>
    <p:sldId id="735" r:id="rId23"/>
    <p:sldId id="736" r:id="rId24"/>
    <p:sldId id="737" r:id="rId25"/>
    <p:sldId id="740" r:id="rId26"/>
    <p:sldId id="746" r:id="rId27"/>
    <p:sldId id="747" r:id="rId28"/>
    <p:sldId id="753" r:id="rId29"/>
    <p:sldId id="754" r:id="rId30"/>
    <p:sldId id="755" r:id="rId31"/>
    <p:sldId id="756" r:id="rId32"/>
    <p:sldId id="757" r:id="rId33"/>
    <p:sldId id="758" r:id="rId34"/>
    <p:sldId id="759" r:id="rId35"/>
    <p:sldId id="760" r:id="rId36"/>
    <p:sldId id="761" r:id="rId37"/>
    <p:sldId id="762" r:id="rId38"/>
    <p:sldId id="763" r:id="rId39"/>
    <p:sldId id="764" r:id="rId40"/>
    <p:sldId id="765" r:id="rId41"/>
    <p:sldId id="766" r:id="rId42"/>
    <p:sldId id="767" r:id="rId43"/>
    <p:sldId id="768" r:id="rId44"/>
    <p:sldId id="769" r:id="rId45"/>
    <p:sldId id="770" r:id="rId46"/>
    <p:sldId id="748" r:id="rId47"/>
    <p:sldId id="749" r:id="rId48"/>
    <p:sldId id="750" r:id="rId49"/>
    <p:sldId id="751" r:id="rId50"/>
    <p:sldId id="752" r:id="rId51"/>
    <p:sldId id="741" r:id="rId52"/>
    <p:sldId id="742" r:id="rId53"/>
    <p:sldId id="743" r:id="rId54"/>
    <p:sldId id="744" r:id="rId55"/>
    <p:sldId id="745" r:id="rId56"/>
    <p:sldId id="738" r:id="rId57"/>
    <p:sldId id="739" r:id="rId58"/>
    <p:sldId id="771" r:id="rId59"/>
    <p:sldId id="772" r:id="rId60"/>
    <p:sldId id="773" r:id="rId61"/>
    <p:sldId id="774" r:id="rId62"/>
    <p:sldId id="775" r:id="rId63"/>
    <p:sldId id="776" r:id="rId64"/>
    <p:sldId id="777" r:id="rId65"/>
    <p:sldId id="778" r:id="rId66"/>
    <p:sldId id="779" r:id="rId67"/>
    <p:sldId id="780" r:id="rId68"/>
    <p:sldId id="781" r:id="rId69"/>
    <p:sldId id="782" r:id="rId7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tional findings" id="{C5BAC36D-EB9D-4B5D-9C08-D7A1638228F8}">
          <p14:sldIdLst>
            <p14:sldId id="395"/>
            <p14:sldId id="784"/>
            <p14:sldId id="783"/>
            <p14:sldId id="785"/>
            <p14:sldId id="786"/>
            <p14:sldId id="787"/>
            <p14:sldId id="788"/>
            <p14:sldId id="797"/>
            <p14:sldId id="798"/>
            <p14:sldId id="789"/>
            <p14:sldId id="790"/>
            <p14:sldId id="791"/>
            <p14:sldId id="792"/>
            <p14:sldId id="793"/>
          </p14:sldIdLst>
        </p14:section>
        <p14:section name="State-level findings" id="{489A9E3B-2ABD-489C-9BDB-DB1C97FC8411}">
          <p14:sldIdLst>
            <p14:sldId id="718"/>
            <p14:sldId id="732"/>
            <p14:sldId id="733"/>
            <p14:sldId id="734"/>
            <p14:sldId id="735"/>
            <p14:sldId id="736"/>
            <p14:sldId id="737"/>
            <p14:sldId id="740"/>
            <p14:sldId id="746"/>
            <p14:sldId id="747"/>
            <p14:sldId id="753"/>
            <p14:sldId id="754"/>
            <p14:sldId id="755"/>
            <p14:sldId id="756"/>
            <p14:sldId id="757"/>
            <p14:sldId id="758"/>
            <p14:sldId id="759"/>
            <p14:sldId id="760"/>
            <p14:sldId id="761"/>
            <p14:sldId id="762"/>
            <p14:sldId id="763"/>
            <p14:sldId id="764"/>
            <p14:sldId id="765"/>
            <p14:sldId id="766"/>
            <p14:sldId id="767"/>
            <p14:sldId id="768"/>
            <p14:sldId id="769"/>
            <p14:sldId id="770"/>
            <p14:sldId id="748"/>
            <p14:sldId id="749"/>
            <p14:sldId id="750"/>
            <p14:sldId id="751"/>
            <p14:sldId id="752"/>
            <p14:sldId id="741"/>
            <p14:sldId id="742"/>
            <p14:sldId id="743"/>
            <p14:sldId id="744"/>
            <p14:sldId id="745"/>
            <p14:sldId id="738"/>
            <p14:sldId id="739"/>
            <p14:sldId id="771"/>
            <p14:sldId id="772"/>
            <p14:sldId id="773"/>
            <p14:sldId id="774"/>
            <p14:sldId id="775"/>
            <p14:sldId id="776"/>
            <p14:sldId id="777"/>
            <p14:sldId id="778"/>
            <p14:sldId id="779"/>
            <p14:sldId id="780"/>
            <p14:sldId id="781"/>
            <p14:sldId id="7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7ADC626-25DB-2369-EE88-ED8A6D959916}" name="Vanessa Arenas" initials="VA" userId="i/9Ou/IKb1BMl3vj73qnojo2KcQ+8zLK8WThk5AHOs4=" providerId="None"/>
  <p188:author id="{EEFFCD5F-8E6C-602B-39EC-4B2698E44F2B}" name="Upadhyay, Ushma" initials="UU" userId="S::Ushma.Upadhyay@ucsf.edu::0b677eef-ed27-473b-9073-c5e0abb12a1c" providerId="AD"/>
  <p188:author id="{D6917471-F313-03B9-89C4-314F9F453CCA}" name="Claire Yuan" initials="CY" userId="opGH5UIkL6cnTlN9lwerftqwf3pgoKuhq6p/qapUc0k=" providerId="None"/>
  <p188:author id="{B35F4279-E03F-26C9-CEF3-D0A81D2DEAF0}" name="Leah Koenig" initials="LK" userId="S::lkoenig@societyfp.org::3caaf01b-e4a9-44f7-8be7-1b60874abbdd" providerId="AD"/>
  <p188:author id="{8407AA7E-435B-8814-E15A-8B8CDB7B22E1}" name="Alison Norris" initials="AN" userId="LvV7ff2M/t30xJvgZ0etIT1Regt/s8p/qPFSvTJsoYY=" providerId="None"/>
  <p188:author id="{6F9FF8CA-7118-B6E7-079A-4456A9D29437}" name="Claire Yuan" initials="CY" userId="S::cyuan@societyfp.org::6b004798-05df-4bbf-b203-11ae5c68fea7" providerId="AD"/>
  <p188:author id="{F2DDC3D8-44F3-44EB-DF7D-FF524752FFF8}" name="Ushma Upadhyay" initials="UU" userId="lTv0+U1/q1t7gNBEbvFqWnZZwtJ6Bxvn3kdzZGtbAS8=" providerId="None"/>
  <p188:author id="{F2F8D6E9-1168-B914-4C3A-AB42BD1F1B8D}" name="Leah Koenig" initials="LK" userId="yUwRDUIleMeo3EXaMbQt3+AQhMhlnYVeRNzlSxABuTo=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8ABA"/>
    <a:srgbClr val="426DA9"/>
    <a:srgbClr val="FCB713"/>
    <a:srgbClr val="F47720"/>
    <a:srgbClr val="1F2A44"/>
    <a:srgbClr val="F8AD79"/>
    <a:srgbClr val="D2D4DA"/>
    <a:srgbClr val="B3C5DD"/>
    <a:srgbClr val="FEE2A1"/>
    <a:srgbClr val="FEF1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67910" autoAdjust="0"/>
  </p:normalViewPr>
  <p:slideViewPr>
    <p:cSldViewPr snapToGrid="0">
      <p:cViewPr varScale="1">
        <p:scale>
          <a:sx n="61" d="100"/>
          <a:sy n="61" d="100"/>
        </p:scale>
        <p:origin x="1430" y="53"/>
      </p:cViewPr>
      <p:guideLst>
        <p:guide orient="horz" pos="2160"/>
        <p:guide pos="3840"/>
        <p:guide pos="2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197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microsoft.com/office/2018/10/relationships/authors" Target="authors.xml"/><Relationship Id="rId7" Type="http://schemas.openxmlformats.org/officeDocument/2006/relationships/slide" Target="slides/slide3.xml"/><Relationship Id="rId7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23B37-470C-45D4-9646-055EFE36F83F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73BAA-06F2-42F1-8AFD-432F7843D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891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Alison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760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48DA04-31E0-8A61-DE03-66DE07B9AC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00CCF2-8A7F-FF23-2A31-A59107C24C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DDD853-D7A4-AF34-51A7-29541B80D8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4035E1-9491-A59D-2204-1CF28DF892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659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3340B5-27D1-D10C-A371-21A9E7E111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11DD3E-D8EA-5748-695E-08BE7BF477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DEA1E8-B838-1852-5D54-C9ABBC6FEF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CFB52B-CBFD-D115-E8D0-8788338A85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296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CA7F3F-AC7B-EC5E-75F7-FD0EE5B02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5899AB-EF21-2980-E30F-97155E9ED1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64704D-123E-015D-BAF8-84377E31E1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614BC8-B901-D3BA-55F5-1C19D26C11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5060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B7D2E9-BC74-1347-ACDF-D9D52CDB0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8BC1D8-73CD-F0A8-98A6-ECB87C0056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E9E522-93AE-CFEF-DF93-34655F9028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ACD457-8497-B236-337B-51028BB3FA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811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093544-A472-1258-D6E0-BC2F65E0A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31AE13-FCE6-EEB1-0C9A-A226DBDCB3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1A8285-6103-734B-316F-2242D54662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6B9144-F002-6EE9-031F-848FCEDFDF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073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B6145B-883D-3597-A385-E3BDDF59BA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1D162F-DC46-C189-C736-6047067336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D8531B-ABE4-BF02-9BEC-91E6ADB217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3CF1D1-5D69-FE23-7023-F83DB2DB9E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5704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8D284-981C-7DC2-1546-FFAA74C105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BD6ED5-CBFC-05E8-CB57-B51512924E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60F427-3293-AEDF-105A-097C7EF29E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09D847-35CA-BB23-4467-71B7C42410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0448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D03E4-D35C-E4BD-99A7-AB2A77BC9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987821-20A8-850D-BAB1-E13CDB427E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B9D11A-3CC9-1520-3163-2226F52C41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B22A02-9B69-52AB-BABE-242212841F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743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1C23DD-BFAE-85F7-DF8B-EEA588756E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F72FDF-A2A8-DE2A-E5F2-530A5F3A68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F73C21-F33A-9E0B-674F-FD004DDE61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75BDF8-B055-3185-6187-BDF0ADA929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577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7FE50B-1E15-DD75-E43C-D507FC1F54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53A79C-E8DC-C1E1-A4AD-D2DD2BA755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B5B627-0622-C0E7-6844-46BA369F95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73A776-899D-E98D-6FED-19C671431B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657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93C918-0B34-454C-73E6-39D150163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5AB93D-9255-CFE2-BDB9-156E649D38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E1BDFA-7D17-2A73-317B-CE8CBD9F4B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1F5D68-247C-C305-4A6D-E90F16909A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802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6640B5-55D8-90DF-F4A5-035CE434D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8BED8D-BABC-3168-C57C-D78B955D81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74A006-98D8-65DC-BD9A-88F8541C88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1950FB-CE85-DDF8-0102-DAA140791C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1429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8CE38A-7E0B-0AC3-A573-13E0479DD8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AC03AA-3E49-97C0-A9C8-CC8CDDE880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91CF07-7ED9-C375-6581-410F3FD2FF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B30B1-FB46-143A-9890-EF4B7808DD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7701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E9FD6C-1F50-75F2-3FCD-02DAF2F063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494D9E-E45E-66FF-2981-34D9F36818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9E3432-D459-D3BD-5669-0894F835E0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0A63C2-19E1-3200-B494-744E4ADA0F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4127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1C272F-0B4B-A5DD-C140-E5A31F627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95584A-01C9-1549-A58C-B28298A0B5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E11EE6-C42F-0498-46A8-1ED204C645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CB924D-EFD7-8C9A-07A4-00699FF84E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27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D6C385-40B9-74B8-1740-17498E48B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7E48B7-3A6A-1E25-F22A-1F6FF0721E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02FD56-B11B-FC2C-8BD3-760F549095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6DB974-22A8-B65A-F016-F7D2AF8186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237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C55670-38CA-7A79-05E0-F12CF70E5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9DFBC4-0C03-51CC-FB4A-ACFCDCCD99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EDEA6C-203A-5EA8-99D2-433CA9E8C9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A31591-3F54-A280-4B4A-C9BC328621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813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07E0B-50CF-70AD-13E1-417C984F7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B09045-1D47-CF58-78F6-DB0991FBB4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096397-3560-117D-5E4E-3DBE62FD17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5908FE-0542-08ED-A02B-111BDF4A67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070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3193B7-F0A0-C115-DA7F-81CB5627EE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9F6991-C819-AF90-9DAF-1BCC8D7A69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9C6671-4EFB-CA14-11D8-675D8AA058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B4C2CB-B849-57BC-D63E-F4B57F3031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2103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FFBDCE-A541-9E41-88A8-F69AB8949A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0BE137-366D-6F1F-41E2-16433131C9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199D43-3742-4728-285A-2B8412DCDC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EA568-8044-2666-B4C9-FEDCDA3E54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22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73B584-38CC-37C5-11BD-A8577DCC3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028A31-2D32-F29B-E997-C1EF2CE0E6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9F2EC3-55FE-A18D-FE6D-673AFC5823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E0E522-512F-0135-FBF1-03E99F6D60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54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EA5F48-3007-3258-49CD-B6C9A2A90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EDC4D9-4BA2-3834-CFDD-F91557C28A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23D8A0-CEA3-A05E-BB20-8ED7C55771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EC11C3-31E8-7B13-2904-C074B42B3D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29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561FCC-27EE-915F-685B-EB6E80A08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39AEB5-A4C3-3DCF-AD3A-C22F617219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BB7F14-1E5B-6945-4BA6-BC0C7CA95E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3DA424-78F4-8BFF-154A-CBA4A98B9A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1696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CF374B-AB7C-B9C3-A3AC-5B761C2AE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353DB9-42A4-761D-AB50-00C96BBCB8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E19017-9A01-EEED-2BD2-2ACCE27223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210ACE-2690-C5CC-B0FC-080C8B67E1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5172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1FCC60-B78E-0E1B-2B16-4314C7E77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2FD058-9876-9937-2D48-86D0555DC9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7E9430-D3E2-D6A6-BF38-A3EBDDE53C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B28BF2-3494-A5D1-16F0-46FA106326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2745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38DAAC-787B-8BDC-42E0-A89054D2D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E715E8-5D3C-F3AF-7644-1E5E0AA8B6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9A85FC-A070-4198-154B-D745F33385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70CD5E-21C8-661B-8F82-4C075D3D47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1566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6F8D29-A7B8-5EA3-2649-C0C9FAC72C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7C80E0-1C4C-19B6-16DD-0F9AD7DFC9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5866AE-D43E-6795-A8CD-9C01A98DA3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FAFFD7-F84F-1801-9605-CA004F619D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724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733865-0539-2E2B-387D-F42C5CF71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A39FC0-57FB-D8F2-D914-1D752E1162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6B759B-C9E6-69A2-B773-CB9F5D5766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034E42-CA6C-FACD-F240-246B455683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413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FD9B68-967C-9E7A-77BF-5205095E8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6ABEC5-F8AA-A82F-C460-A2DAD427E2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7F8994-E744-A06B-4489-D371F62822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439D45-3A6A-9A9F-6C80-9CFB79AD24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0218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562BEC-F7BF-A5C7-DD85-FFA513BE75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243E82-CF34-BEA0-C608-B5CD798CC7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F50593-87EB-D5B8-578F-3C57BEDB19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725F99-6EA2-182B-B761-D69B0FFF52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03552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6ACCAD-24C3-836A-52C6-F62D437DB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6807B6-8CAD-3B34-ADF5-90AA2AF7C2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C4D067-D726-2918-D7A6-08BF3C4E8E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68CF9C-E349-4E08-9643-1A6CDCF6FA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44718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5B3A35-032C-58E8-094D-92644823BD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DEC082-7A80-2390-C712-33FF06CC17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C8E556-0B76-C7B2-C69D-1AB252612C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C691A5-F3C6-536D-1C3D-8BB18ECA6C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13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2D0693-AE81-2FDD-AFCB-FEE0CEE66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460E31-D999-00C1-A319-9CA3F9A894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F317D0-236D-1EF4-ABF2-C240EBB5B4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AE67AF-76FC-07B9-1318-461FB0C800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10183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DDF8C0-59B8-ADB5-9592-D00ED10A67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3DD47C-0989-81DD-7842-556176CE55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AB4450-4360-AFF3-2DD3-63DE9F6849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C4DDE0-96D1-9AF3-E227-7417679E9E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70976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F792B3-418A-7318-FD49-25361350A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ED9E5A-503C-C536-E8E8-9929E8112A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6B0284-DDDE-636F-3400-9D82E47D9C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1716C7-7E8A-BDA7-9FCB-2D95F59DCF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6719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402917-FD09-5FAF-BF98-867D13D8B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325D75-C243-3EEE-6A7D-9D56B05EEB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27A5D4-15C7-3A0E-0435-42A99D7B40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E5035F-CCAE-8EAF-6F5B-47054AB246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49750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C1B8DE-9368-E16C-6DCA-7C9D6C9C69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333A79-3573-E62E-EAD7-4A98C07E67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D4AC91-AF5D-6779-246E-0E53434C96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42AC35-F246-6C47-3016-E638D45FB1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34048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4F1FC6-4FC2-2B52-23CC-BC4807D1C7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53F5D9-9A2E-AA44-99D6-2654B8000E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F8A3DC-4A38-6EDF-FCA2-34DCE9545E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4B61E0-FC12-5B9E-3D9C-398F068085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88253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47A241-742A-69CB-E014-AE0907AF29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33280D-3DD7-7C60-199E-CFE5DCF430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9F877E-CEAF-0679-A7D7-68D009995F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1D871F-8959-DDA0-D20B-EE20F3200D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8176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295A34-17A4-1C83-84CF-776D258E1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DABBDD-6754-34AC-B5B5-07239D9ADB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B2DD3C-A1B6-BDE1-06E0-A89192FE6E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D1DCC8-4910-3177-7744-E1EEE6537B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3866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CDA33-2513-05D2-B0E7-3B015343E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050A10-13B8-158E-1164-CCE4A417EB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A5A316-8099-2A25-4B4C-A64134C58B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B5EF72-C026-8CFF-F379-5678D0059A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71685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15EC0A-CF3E-3634-E2A7-5D6A7F459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2AB820-60E1-F3E3-2D70-74E55E2D79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954ED8-F5EB-8FA6-E1DD-6A15596A76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A5AB17-B4E4-D210-A66F-3892D7369B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52002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564565-E958-C53B-FD96-5435E99991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C008F6-6847-AEFC-8C23-FFA8E72C4D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F2C60D-0B0A-C957-919C-C7C63CF91D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6313C7-6C0C-98E6-4D25-64F6C854CE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5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9B6F46-C3E9-5CE0-704F-D9D42FC5A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FE280B-73F7-3BAB-D378-F8288AF737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5FCC5E-9EAE-86AD-C0D4-F897FA23F5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0437CE-CF28-425A-893C-59C1DDA308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47934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5F4643-C0F2-D32C-BA34-962A156E9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0C2A9A-6331-3F59-36A2-4AAEB2F312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9B89CD-AF38-4F76-990E-E1B12E9D29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974488-7D50-0379-4D25-74C97AC4B2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15756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873398-ED0F-033D-8E6B-BD2467C41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5EA21F-BB59-65F7-858E-E60A1E730E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73475B-6F74-2DA0-F717-F05D65E69C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BBB28-1CB3-C450-420C-F715A31E46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7136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86E626-CD8B-E616-FE9B-F69BDFFA1D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7A8F60-E84F-054A-80AE-1AB0C5F163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7D28ED-DAFA-5AF5-4F3E-D12E14B2DC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27B550-6C90-C3D9-8748-067EA6DD93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53698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966DB6-8A55-7232-BDD8-A1FCEBEB7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6F9A1F-066C-4B14-FBE9-4FDC94227F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C96908-36A9-AA7C-5C26-55F0F96D9F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572EA1-F85B-BB22-826E-1D8A8CCD7B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7431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BAED07-8A4F-E49C-C5D5-60850448D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1D8D30-731F-89B7-700E-5E080A7DA5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72EDD2-F569-E97F-BB8A-CD84C1FF63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0F7A6D-7878-ED9A-E11A-8773D70A47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6040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CBE775-436C-5D7C-BFA9-BE91021EB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5A74D3-6A88-940F-E8F2-9A72D9CBD8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D36D4E-4B1E-9D73-3BDC-DB6F5E09E7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AC1E54-4A21-EE99-18B0-79290FDA75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27363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E9424A-0093-96FD-9356-9D9B609EEA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8E720E-8DD8-B37F-039C-5931AA7B76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F73A34-B5DF-686F-B34B-0B17027A88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8CA430-A8F6-5BB4-044A-948FAEF94C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5459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C40049-A57E-5EB3-C2FF-FBA3DAFF4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35B499-D7D6-5980-B0D6-2AD7585F9C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0C26D3-F426-8302-7629-5FA8903A39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CEAF81-6FD9-EBCA-562E-A3F276FF15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0960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F08C20-971B-2DED-263F-BEED9B0B5A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7EA2EC-6908-2165-8452-42E8337255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7A15CD-4251-AC99-8FC5-5E6C0CF103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C497AD-FB37-70EF-5A8B-E53DF1FC49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1310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28671-EA3A-EFF1-42C4-0AFEB3703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BBF25E-44CF-F140-9217-51A77ABFEF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7D76DB-7D03-99B1-8DAF-2473B0EC15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0B5F3C-99E3-DE50-6606-C8195629AA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21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F80741-3712-E9FB-EF28-575AE9C4C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6AEAEA-29E1-C724-346B-2F313BF02D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DE897E-3DDF-7B80-15AE-1487549AFF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1BDDA5-C13E-015C-3B9F-8E7E80F001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93793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408B93-5DB3-86D7-5F2B-EDF1EFFCE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CD1895-D4D8-6E17-EDBE-15D53DE77E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190375-8D97-C16C-3784-371EA30485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914A75-1FCB-E384-1397-83E3DBDADB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87120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198A87-A1AC-D968-536D-A1F8D49C1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8F3F76-5877-6819-107F-6FBC3E9FA2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859859-C198-53D8-EAB1-DD62190938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9507E4-FC87-13A4-C6DA-9D0907364A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4081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A83B15-6F88-E265-523D-37D3EB094F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FE4B5B-F69E-344E-04B8-7EAC85A50A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F2D0B2-199E-41A8-C9EE-A0B23EB9D7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20C7A-8F07-90FC-460F-5C9BB5A53C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46824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493999-74E8-4B21-9CAB-11EC85078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DB90C9-4959-AD04-860E-02481AA813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55A7B5-3E3A-05EC-AD4B-D8CD87660F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F5EF8C-9C65-250E-7DC2-38A40E01BC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5791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15AAE6-F425-7091-3B5D-AA6E7CE9B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D19A7F-5DF6-9892-37C6-C9A1573255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BA9253-9990-2290-2C59-A1EBCCB2F1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ED9052-098A-4366-B732-32ECF6809A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8589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1D00DF-251C-B29E-CCE1-60DB8B32B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C5FAA9-1271-93A4-C698-971C65314E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F81AFA-416E-D556-9396-E6C56540F2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8B828-0B2D-17AE-96B6-38F65DAE85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5152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FF57E2-AD9F-6DD6-2473-C6AFB3AC9E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E5A6C0-384D-5E66-6994-4F551D79C9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99CAEB-BD8F-F9E9-3897-903DA0558F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2A3BC3-032F-DCDB-78AC-9F6A978DA1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179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6198F2-EA61-2743-D09E-9E1F87D46F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C1EAA6-FB62-67F1-FD0E-3EF2909B88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187518-CAC8-0360-08B1-A34E3C20A0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4C4B18-6532-807B-BEC3-38660AD3BF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282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972A9B-9DF9-6C2F-4E80-BC9BA5B01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2A5FF6-FF86-0D6A-B066-2749ABC5EB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0681EF-F662-C371-A77E-527266FF9C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ECC7EE-94CF-A83D-EBC8-A9F87F1623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118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7353D3-D387-3AD9-808D-30403168E4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689C18-0568-06B7-968F-DE99F2CEBF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CE9C82-1320-F936-E124-FB613DF525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6BD822-BAFF-631E-F536-E6E1D9C747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48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2CF3DE2-90E5-714C-E3BD-9E6A43550EB6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516742" y="0"/>
            <a:ext cx="9737558" cy="520566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20942F2-4FAE-8FE0-2166-A171EF8485B5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3275695"/>
            <a:ext cx="12192001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DCD261-2020-1BAE-BDBE-9D362D1BDE2F}"/>
              </a:ext>
            </a:extLst>
          </p:cNvPr>
          <p:cNvCxnSpPr>
            <a:cxnSpLocks/>
          </p:cNvCxnSpPr>
          <p:nvPr userDrawn="1"/>
        </p:nvCxnSpPr>
        <p:spPr>
          <a:xfrm>
            <a:off x="7616119" y="0"/>
            <a:ext cx="2163097" cy="68580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35C2FE0-8A16-FE5A-D77F-0D59C15B9F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7899" y="4057953"/>
            <a:ext cx="6724451" cy="1317109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9B37FD0-5055-12C7-7EB7-98913A6CFB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899" y="5415703"/>
            <a:ext cx="6724451" cy="376668"/>
          </a:xfr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pic>
        <p:nvPicPr>
          <p:cNvPr id="2" name="Picture 1" descr="A picture containing polygon&#10;&#10;Description automatically generated">
            <a:extLst>
              <a:ext uri="{FF2B5EF4-FFF2-40B4-BE49-F238E27FC236}">
                <a16:creationId xmlns:a16="http://schemas.microsoft.com/office/drawing/2014/main" id="{2C08D5EB-CBD3-E0AD-4AA5-88C01187D2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264" y="932688"/>
            <a:ext cx="2730581" cy="1405616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38F2E5D-152E-AFB2-DFD0-75AA6782B2E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27899" y="5844554"/>
            <a:ext cx="2743200" cy="365125"/>
          </a:xfrm>
        </p:spPr>
        <p:txBody>
          <a:bodyPr l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82086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E7876-EE9C-4FEF-9690-6251D3B46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7442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1D45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1D45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1D45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1D45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1D45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ftr" idx="11"/>
          </p:nvPr>
        </p:nvSpPr>
        <p:spPr>
          <a:xfrm>
            <a:off x="1604293" y="6444032"/>
            <a:ext cx="484632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276098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2CF3DE2-90E5-714C-E3BD-9E6A43550EB6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516742" y="0"/>
            <a:ext cx="9737558" cy="520566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20942F2-4FAE-8FE0-2166-A171EF8485B5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3275695"/>
            <a:ext cx="12192001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50B5532-E233-4BF8-1416-7058DD5D38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537" y="929984"/>
            <a:ext cx="2735792" cy="141216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DCD261-2020-1BAE-BDBE-9D362D1BDE2F}"/>
              </a:ext>
            </a:extLst>
          </p:cNvPr>
          <p:cNvCxnSpPr>
            <a:cxnSpLocks/>
          </p:cNvCxnSpPr>
          <p:nvPr userDrawn="1"/>
        </p:nvCxnSpPr>
        <p:spPr>
          <a:xfrm>
            <a:off x="7616119" y="0"/>
            <a:ext cx="2163097" cy="68580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35C2FE0-8A16-FE5A-D77F-0D59C15B9F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7899" y="4057953"/>
            <a:ext cx="6724451" cy="1317110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9B37FD0-5055-12C7-7EB7-98913A6CFB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899" y="5415703"/>
            <a:ext cx="6724451" cy="376668"/>
          </a:xfr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6356925F-8D61-9A12-6352-E0E575AB7E2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25959" y="5833011"/>
            <a:ext cx="2653499" cy="365125"/>
          </a:xfrm>
        </p:spPr>
        <p:txBody>
          <a:bodyPr lIns="0"/>
          <a:lstStyle>
            <a:lvl1pPr>
              <a:defRPr sz="20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91249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A white light burst on a black background&#10;&#10;Description automatically generated">
            <a:extLst>
              <a:ext uri="{FF2B5EF4-FFF2-40B4-BE49-F238E27FC236}">
                <a16:creationId xmlns:a16="http://schemas.microsoft.com/office/drawing/2014/main" id="{5BD56E7F-899F-0F09-1DE3-FFAD569D7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09" t="7986" r="15863" b="7986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0" name="Text Placeholder 9">
            <a:extLst>
              <a:ext uri="{FF2B5EF4-FFF2-40B4-BE49-F238E27FC236}">
                <a16:creationId xmlns:a16="http://schemas.microsoft.com/office/drawing/2014/main" id="{CC369C7F-8804-39CF-6620-972BFEEA5D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7899" y="4057953"/>
            <a:ext cx="6724451" cy="1317109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41" name="Text Placeholder 9">
            <a:extLst>
              <a:ext uri="{FF2B5EF4-FFF2-40B4-BE49-F238E27FC236}">
                <a16:creationId xmlns:a16="http://schemas.microsoft.com/office/drawing/2014/main" id="{6FAE311B-54FF-2429-E632-41E8BFAF8B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899" y="5415703"/>
            <a:ext cx="6724451" cy="376668"/>
          </a:xfr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42" name="Date Placeholder 7">
            <a:extLst>
              <a:ext uri="{FF2B5EF4-FFF2-40B4-BE49-F238E27FC236}">
                <a16:creationId xmlns:a16="http://schemas.microsoft.com/office/drawing/2014/main" id="{4D06E228-BBEF-92B3-1DD8-6FF378261BF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24128" y="5833872"/>
            <a:ext cx="2743200" cy="365125"/>
          </a:xfrm>
        </p:spPr>
        <p:txBody>
          <a:bodyPr lIns="0" rIns="91440"/>
          <a:lstStyle>
            <a:lvl1pPr>
              <a:defRPr sz="20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CE0D7A-232A-B937-952A-3E8040CB0A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72" y="576072"/>
            <a:ext cx="2735792" cy="141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48060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2856C2-A569-9F30-BEA7-D540636DFDF6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5"/>
          </a:solidFill>
        </p:spPr>
        <p:txBody>
          <a:bodyPr wrap="square" lIns="0" rtlCol="0" anchor="ctr">
            <a:spAutoFit/>
          </a:bodyPr>
          <a:lstStyle/>
          <a:p>
            <a:pPr algn="l">
              <a:lnSpc>
                <a:spcPct val="107000"/>
              </a:lnSpc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35C2FE0-8A16-FE5A-D77F-0D59C15B9F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22859" y="2618045"/>
            <a:ext cx="5484661" cy="1317110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9B37FD0-5055-12C7-7EB7-98913A6CFB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22859" y="3975795"/>
            <a:ext cx="5484661" cy="376668"/>
          </a:xfr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6356925F-8D61-9A12-6352-E0E575AB7E2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6420919" y="4393103"/>
            <a:ext cx="2653499" cy="365125"/>
          </a:xfrm>
        </p:spPr>
        <p:txBody>
          <a:bodyPr lIns="0"/>
          <a:lstStyle>
            <a:lvl1pPr>
              <a:defRPr sz="20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2" name="Picture 1" descr="A picture containing polygon&#10;&#10;Description automatically generated">
            <a:extLst>
              <a:ext uri="{FF2B5EF4-FFF2-40B4-BE49-F238E27FC236}">
                <a16:creationId xmlns:a16="http://schemas.microsoft.com/office/drawing/2014/main" id="{435EE179-D067-7734-DA40-AD0A7DED08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92" y="2421955"/>
            <a:ext cx="3912616" cy="201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63873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371A7-ABF5-4325-9D96-9B045494B9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1CD65-84A1-4277-BE83-53242D89ED6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rgbClr val="3C485C"/>
              </a:buClr>
              <a:defRPr/>
            </a:lvl1pPr>
          </a:lstStyle>
          <a:p>
            <a:pPr lvl="0"/>
            <a:r>
              <a:rPr lang="en-US" dirty="0"/>
              <a:t>Bullet Points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D846919-E7E5-4790-B4C8-10B39A0A5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87870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371A7-ABF5-4325-9D96-9B045494B9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D846919-E7E5-4790-B4C8-10B39A0A5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2B71CEB-AE9E-59E5-E6AF-5DC53176316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3359" y="1161746"/>
            <a:ext cx="4504081" cy="4351338"/>
          </a:xfrm>
        </p:spPr>
        <p:txBody>
          <a:bodyPr/>
          <a:lstStyle>
            <a:lvl1pPr>
              <a:buClr>
                <a:schemeClr val="accent5"/>
              </a:buClr>
              <a:defRPr/>
            </a:lvl1pPr>
          </a:lstStyle>
          <a:p>
            <a:pPr lvl="0"/>
            <a:r>
              <a:rPr lang="en-US" dirty="0"/>
              <a:t>Bullet Points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able Placeholder 4">
            <a:extLst>
              <a:ext uri="{FF2B5EF4-FFF2-40B4-BE49-F238E27FC236}">
                <a16:creationId xmlns:a16="http://schemas.microsoft.com/office/drawing/2014/main" id="{39B0CCE4-B4C4-115B-423A-1E8BEEC588EF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232400" y="1161746"/>
            <a:ext cx="6546241" cy="43513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6753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9E188-BB6C-4BEB-8071-80BF6258D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76BC7FF-DFA9-A03C-8045-B1FA020285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2420" y="989642"/>
            <a:ext cx="10148328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96256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9E188-BB6C-4BEB-8071-80BF6258D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76BC7FF-DFA9-A03C-8045-B1FA020285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2420" y="989642"/>
            <a:ext cx="4859900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8AFABCF6-08B6-4D8F-7929-519C791A52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90848" y="989642"/>
            <a:ext cx="4859900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50059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9E188-BB6C-4BEB-8071-80BF6258D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76BC7FF-DFA9-A03C-8045-B1FA020285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2420" y="989642"/>
            <a:ext cx="3121454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76DB0AF1-AD9D-C03E-927C-28AC3760CEC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15857" y="989642"/>
            <a:ext cx="3121454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8AFABCF6-08B6-4D8F-7929-519C791A52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29294" y="989642"/>
            <a:ext cx="3121454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31320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light burst on a black background&#10;&#10;Description automatically generated">
            <a:extLst>
              <a:ext uri="{FF2B5EF4-FFF2-40B4-BE49-F238E27FC236}">
                <a16:creationId xmlns:a16="http://schemas.microsoft.com/office/drawing/2014/main" id="{C7F318D1-BA67-00F6-CE0E-3D8E277407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09" t="7986" r="15863" b="7986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35C2FE0-8A16-FE5A-D77F-0D59C15B9F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7899" y="4057953"/>
            <a:ext cx="6724451" cy="1317109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9B37FD0-5055-12C7-7EB7-98913A6CFB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899" y="5415703"/>
            <a:ext cx="6724451" cy="376668"/>
          </a:xfr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pic>
        <p:nvPicPr>
          <p:cNvPr id="2" name="Picture 1" descr="A picture containing polygon&#10;&#10;Description automatically generated">
            <a:extLst>
              <a:ext uri="{FF2B5EF4-FFF2-40B4-BE49-F238E27FC236}">
                <a16:creationId xmlns:a16="http://schemas.microsoft.com/office/drawing/2014/main" id="{2C08D5EB-CBD3-E0AD-4AA5-88C01187D2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72" y="576072"/>
            <a:ext cx="2730581" cy="1405616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38F2E5D-152E-AFB2-DFD0-75AA6782B2E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27899" y="5844554"/>
            <a:ext cx="2743200" cy="365125"/>
          </a:xfrm>
        </p:spPr>
        <p:txBody>
          <a:bodyPr l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575454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9380D7-A0E9-474D-B135-63FE7C085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F9A9126-AD73-529B-F4CF-29A90AD7EA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3816" y="2926080"/>
            <a:ext cx="9144000" cy="1008481"/>
          </a:xfrm>
        </p:spPr>
        <p:txBody>
          <a:bodyPr wrap="square" lIns="9144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60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404063464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ward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A61B9F-B4B7-E2C9-D25E-4A69D476DB9D}"/>
              </a:ext>
            </a:extLst>
          </p:cNvPr>
          <p:cNvSpPr/>
          <p:nvPr userDrawn="1"/>
        </p:nvSpPr>
        <p:spPr>
          <a:xfrm>
            <a:off x="-2" y="0"/>
            <a:ext cx="5194571" cy="6858000"/>
          </a:xfrm>
          <a:prstGeom prst="rect">
            <a:avLst/>
          </a:prstGeom>
          <a:gradFill>
            <a:gsLst>
              <a:gs pos="0">
                <a:srgbClr val="F8941A"/>
              </a:gs>
              <a:gs pos="100000">
                <a:srgbClr val="FBAF15"/>
              </a:gs>
            </a:gsLst>
            <a:lin ang="0" scaled="1"/>
          </a:gradFill>
          <a:ln>
            <a:noFill/>
          </a:ln>
        </p:spPr>
        <p:txBody>
          <a:bodyPr wrap="square" lIns="0" tIns="1645920" rtlCol="0" anchor="t" anchorCtr="0">
            <a:noAutofit/>
          </a:bodyPr>
          <a:lstStyle/>
          <a:p>
            <a:pPr algn="ctr">
              <a:lnSpc>
                <a:spcPct val="107000"/>
              </a:lnSpc>
            </a:pP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6" descr="A white circle with black background&#10;&#10;Description automatically generated">
            <a:extLst>
              <a:ext uri="{FF2B5EF4-FFF2-40B4-BE49-F238E27FC236}">
                <a16:creationId xmlns:a16="http://schemas.microsoft.com/office/drawing/2014/main" id="{9B02A0AF-4C35-8E1F-9D8A-DB4DE4F8D6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1" b="24692"/>
          <a:stretch/>
        </p:blipFill>
        <p:spPr>
          <a:xfrm>
            <a:off x="1391026" y="0"/>
            <a:ext cx="10283212" cy="6858000"/>
          </a:xfrm>
          <a:prstGeom prst="rect">
            <a:avLst/>
          </a:prstGeom>
        </p:spPr>
      </p:pic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441D584A-CA4A-AA0B-41D1-A8C8344AD4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4338536"/>
            <a:ext cx="12221283" cy="2519464"/>
          </a:xfrm>
          <a:prstGeom prst="rect">
            <a:avLst/>
          </a:prstGeom>
        </p:spPr>
      </p:pic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F602A97B-7014-20C5-8040-656224F4B33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33220" y="1360021"/>
            <a:ext cx="3758184" cy="3758184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2700000" scaled="0"/>
          </a:gradFill>
          <a:ln w="88900">
            <a:gradFill>
              <a:gsLst>
                <a:gs pos="0">
                  <a:schemeClr val="accent6"/>
                </a:gs>
                <a:gs pos="50000">
                  <a:srgbClr val="EC8C35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406400" dist="203200" dir="10800000" algn="ctr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9380D7-A0E9-474D-B135-63FE7C085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D35C537-42F2-E3CB-25EC-80E2EE6980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36445" y="2506720"/>
            <a:ext cx="5958275" cy="341945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/>
              <a:t>Award Type Name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A44036A-B32E-744B-89BB-BE40D633A9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36445" y="2894393"/>
            <a:ext cx="5965206" cy="534607"/>
          </a:xfrm>
        </p:spPr>
        <p:txBody>
          <a:bodyPr>
            <a:normAutofit/>
          </a:bodyPr>
          <a:lstStyle>
            <a:lvl1pPr marL="0" indent="0">
              <a:buNone/>
              <a:defRPr sz="38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Award Winner Name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93528EE-F5B9-35A6-C800-BB14A65329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36445" y="3449320"/>
            <a:ext cx="5965206" cy="534607"/>
          </a:xfrm>
        </p:spPr>
        <p:txBody>
          <a:bodyPr/>
          <a:lstStyle>
            <a:lvl1pPr marL="0" indent="0">
              <a:buNone/>
              <a:defRPr sz="3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1008944904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ward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39F3AB-FB4B-DF44-D7C0-9158AB1CD268}"/>
              </a:ext>
            </a:extLst>
          </p:cNvPr>
          <p:cNvSpPr/>
          <p:nvPr userDrawn="1"/>
        </p:nvSpPr>
        <p:spPr>
          <a:xfrm>
            <a:off x="-2" y="0"/>
            <a:ext cx="5194571" cy="6858000"/>
          </a:xfrm>
          <a:prstGeom prst="rect">
            <a:avLst/>
          </a:prstGeom>
          <a:gradFill>
            <a:gsLst>
              <a:gs pos="0">
                <a:srgbClr val="F8941A"/>
              </a:gs>
              <a:gs pos="100000">
                <a:srgbClr val="FBAF15"/>
              </a:gs>
            </a:gsLst>
            <a:lin ang="0" scaled="1"/>
          </a:gradFill>
          <a:ln>
            <a:noFill/>
          </a:ln>
        </p:spPr>
        <p:txBody>
          <a:bodyPr wrap="square" lIns="0" tIns="1645920" rtlCol="0" anchor="t" anchorCtr="0">
            <a:noAutofit/>
          </a:bodyPr>
          <a:lstStyle/>
          <a:p>
            <a:pPr algn="ctr">
              <a:lnSpc>
                <a:spcPct val="107000"/>
              </a:lnSpc>
            </a:pP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 descr="A white circle with black background&#10;&#10;Description automatically generated">
            <a:extLst>
              <a:ext uri="{FF2B5EF4-FFF2-40B4-BE49-F238E27FC236}">
                <a16:creationId xmlns:a16="http://schemas.microsoft.com/office/drawing/2014/main" id="{A865CA51-09A3-D3F7-1D54-318DBEFCDC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1" b="24692"/>
          <a:stretch/>
        </p:blipFill>
        <p:spPr>
          <a:xfrm>
            <a:off x="1391026" y="0"/>
            <a:ext cx="10283212" cy="6858000"/>
          </a:xfrm>
          <a:prstGeom prst="rect">
            <a:avLst/>
          </a:prstGeom>
        </p:spPr>
      </p:pic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AE5C85A9-6E9C-4564-1EF7-217BDD7B49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4338536"/>
            <a:ext cx="12221283" cy="2519464"/>
          </a:xfrm>
          <a:prstGeom prst="rect">
            <a:avLst/>
          </a:prstGeom>
        </p:spPr>
      </p:pic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6CB09742-474D-1CFE-E3EC-2F3088ACA3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27931" y="4201272"/>
            <a:ext cx="5958275" cy="341945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/>
              <a:t>Award Type Name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EBED4725-F01B-EDCE-5697-37FC870B4F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27931" y="4588945"/>
            <a:ext cx="5965206" cy="534607"/>
          </a:xfrm>
        </p:spPr>
        <p:txBody>
          <a:bodyPr>
            <a:normAutofit/>
          </a:bodyPr>
          <a:lstStyle>
            <a:lvl1pPr marL="0" indent="0">
              <a:buNone/>
              <a:defRPr sz="38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Award Winner Name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55446BE-A0BB-FEDB-9AA9-8D6B415E33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27931" y="5143872"/>
            <a:ext cx="5965206" cy="534607"/>
          </a:xfrm>
        </p:spPr>
        <p:txBody>
          <a:bodyPr/>
          <a:lstStyle>
            <a:lvl1pPr marL="0" indent="0">
              <a:buNone/>
              <a:defRPr sz="3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072BAB6-780B-682C-A450-FADDB31725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27931" y="1112268"/>
            <a:ext cx="5958275" cy="341945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/>
              <a:t>Award Type Name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245E4C6B-220D-B5A9-2381-92ABCA3224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27931" y="1499941"/>
            <a:ext cx="5965206" cy="534607"/>
          </a:xfrm>
        </p:spPr>
        <p:txBody>
          <a:bodyPr>
            <a:normAutofit/>
          </a:bodyPr>
          <a:lstStyle>
            <a:lvl1pPr marL="0" indent="0">
              <a:buNone/>
              <a:defRPr sz="38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Award Winner Name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9DDF69C5-2BB3-B4BA-B0F4-A81710AE69F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27931" y="2054868"/>
            <a:ext cx="5965206" cy="534607"/>
          </a:xfrm>
        </p:spPr>
        <p:txBody>
          <a:bodyPr/>
          <a:lstStyle>
            <a:lvl1pPr marL="0" indent="0">
              <a:buNone/>
              <a:defRPr sz="3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9380D7-A0E9-474D-B135-63FE7C085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B4486C7-F3E0-C7F1-4942-A378F6C16AB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7273" y="425582"/>
            <a:ext cx="2907792" cy="2907792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2700000" scaled="0"/>
          </a:gradFill>
          <a:ln w="88900">
            <a:gradFill>
              <a:gsLst>
                <a:gs pos="0">
                  <a:schemeClr val="accent6"/>
                </a:gs>
                <a:gs pos="50000">
                  <a:srgbClr val="EC8C35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406400" dist="203200" dir="10800000" algn="ctr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0" name="Picture Placeholder 18">
            <a:extLst>
              <a:ext uri="{FF2B5EF4-FFF2-40B4-BE49-F238E27FC236}">
                <a16:creationId xmlns:a16="http://schemas.microsoft.com/office/drawing/2014/main" id="{744EFCCB-7195-CD8D-1D6C-E48D5AA6D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97273" y="3516995"/>
            <a:ext cx="2907792" cy="2907792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2700000" scaled="0"/>
          </a:gradFill>
          <a:ln w="88900">
            <a:gradFill>
              <a:gsLst>
                <a:gs pos="0">
                  <a:schemeClr val="accent6"/>
                </a:gs>
                <a:gs pos="50000">
                  <a:srgbClr val="EC8C35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406400" dist="203200" dir="10800000" algn="ctr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213695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ward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39F3AB-FB4B-DF44-D7C0-9158AB1CD268}"/>
              </a:ext>
            </a:extLst>
          </p:cNvPr>
          <p:cNvSpPr/>
          <p:nvPr userDrawn="1"/>
        </p:nvSpPr>
        <p:spPr>
          <a:xfrm>
            <a:off x="-2" y="0"/>
            <a:ext cx="5194571" cy="6858000"/>
          </a:xfrm>
          <a:prstGeom prst="rect">
            <a:avLst/>
          </a:prstGeom>
          <a:gradFill>
            <a:gsLst>
              <a:gs pos="0">
                <a:srgbClr val="F8941A"/>
              </a:gs>
              <a:gs pos="100000">
                <a:srgbClr val="FBAF15"/>
              </a:gs>
            </a:gsLst>
            <a:lin ang="0" scaled="1"/>
          </a:gradFill>
          <a:ln>
            <a:noFill/>
          </a:ln>
        </p:spPr>
        <p:txBody>
          <a:bodyPr wrap="square" lIns="0" tIns="1645920" rtlCol="0" anchor="t" anchorCtr="0">
            <a:noAutofit/>
          </a:bodyPr>
          <a:lstStyle/>
          <a:p>
            <a:pPr algn="ctr">
              <a:lnSpc>
                <a:spcPct val="107000"/>
              </a:lnSpc>
            </a:pP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 descr="A white circle with black background&#10;&#10;Description automatically generated">
            <a:extLst>
              <a:ext uri="{FF2B5EF4-FFF2-40B4-BE49-F238E27FC236}">
                <a16:creationId xmlns:a16="http://schemas.microsoft.com/office/drawing/2014/main" id="{7AC433E9-756E-20F4-7A7D-9AE6F2C8B6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1" b="24692"/>
          <a:stretch/>
        </p:blipFill>
        <p:spPr>
          <a:xfrm>
            <a:off x="1391026" y="0"/>
            <a:ext cx="10283212" cy="6858000"/>
          </a:xfrm>
          <a:prstGeom prst="rect">
            <a:avLst/>
          </a:prstGeom>
        </p:spPr>
      </p:pic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AE5C85A9-6E9C-4564-1EF7-217BDD7B49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4338536"/>
            <a:ext cx="12221283" cy="2519464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072BAB6-780B-682C-A450-FADDB31725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13397" y="708948"/>
            <a:ext cx="5958275" cy="284059"/>
          </a:xfrm>
        </p:spPr>
        <p:txBody>
          <a:bodyPr>
            <a:no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 dirty="0"/>
              <a:t>Award Type Name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245E4C6B-220D-B5A9-2381-92ABCA3224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13397" y="1025501"/>
            <a:ext cx="5965206" cy="451313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Award Winner Name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9DDF69C5-2BB3-B4BA-B0F4-A81710AE69F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13397" y="1502318"/>
            <a:ext cx="5965206" cy="397053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9380D7-A0E9-474D-B135-63FE7C085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DBD7959A-F0D9-DC46-C3C2-87BCD7A0601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13397" y="2771150"/>
            <a:ext cx="5958275" cy="284059"/>
          </a:xfrm>
        </p:spPr>
        <p:txBody>
          <a:bodyPr>
            <a:no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 dirty="0"/>
              <a:t>Award Type Name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48C13DD8-170B-9CFF-30EC-68C6B7B5CDC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13397" y="3087703"/>
            <a:ext cx="5965206" cy="451313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Award Winner Name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50227A98-7300-3B73-8460-41BDFA6CDA3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13397" y="3564520"/>
            <a:ext cx="5965206" cy="397053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8AD0808E-D25E-8E36-36BD-61B39392FB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13397" y="4958629"/>
            <a:ext cx="5958275" cy="284059"/>
          </a:xfrm>
        </p:spPr>
        <p:txBody>
          <a:bodyPr>
            <a:no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 dirty="0"/>
              <a:t>Award Type Name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C9D63EEA-F820-7EC0-6AF1-3E970E28CB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13397" y="5275182"/>
            <a:ext cx="5965206" cy="451313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Award Winner Name</a:t>
            </a:r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76F1D804-335B-0B10-C836-EFC2CBF1501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13397" y="5751999"/>
            <a:ext cx="5965206" cy="397053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28" name="Picture Placeholder 18">
            <a:extLst>
              <a:ext uri="{FF2B5EF4-FFF2-40B4-BE49-F238E27FC236}">
                <a16:creationId xmlns:a16="http://schemas.microsoft.com/office/drawing/2014/main" id="{309BD59D-2889-14A1-3B01-252E6CB6B1D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45903" y="367166"/>
            <a:ext cx="1883664" cy="1883664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2700000" scaled="0"/>
          </a:gradFill>
          <a:ln w="88900">
            <a:gradFill>
              <a:gsLst>
                <a:gs pos="0">
                  <a:schemeClr val="accent6"/>
                </a:gs>
                <a:gs pos="50000">
                  <a:srgbClr val="EC8C35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406400" dist="203200" dir="10800000" algn="ctr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9" name="Picture Placeholder 18">
            <a:extLst>
              <a:ext uri="{FF2B5EF4-FFF2-40B4-BE49-F238E27FC236}">
                <a16:creationId xmlns:a16="http://schemas.microsoft.com/office/drawing/2014/main" id="{4773359E-0A25-1AD6-AAD4-1C1821A0207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45903" y="2488765"/>
            <a:ext cx="1883664" cy="1883664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2700000" scaled="0"/>
          </a:gradFill>
          <a:ln w="88900">
            <a:gradFill>
              <a:gsLst>
                <a:gs pos="0">
                  <a:schemeClr val="accent6"/>
                </a:gs>
                <a:gs pos="50000">
                  <a:srgbClr val="EC8C35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406400" dist="203200" dir="10800000" algn="ctr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30" name="Picture Placeholder 18">
            <a:extLst>
              <a:ext uri="{FF2B5EF4-FFF2-40B4-BE49-F238E27FC236}">
                <a16:creationId xmlns:a16="http://schemas.microsoft.com/office/drawing/2014/main" id="{417ADCD5-BA0A-08E9-EECE-802C02BDD55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45902" y="4607170"/>
            <a:ext cx="1883664" cy="1883664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2700000" scaled="0"/>
          </a:gradFill>
          <a:ln w="88900">
            <a:gradFill>
              <a:gsLst>
                <a:gs pos="0">
                  <a:schemeClr val="accent6"/>
                </a:gs>
                <a:gs pos="50000">
                  <a:srgbClr val="EC8C35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406400" dist="203200" dir="10800000" algn="ctr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021682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ward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39F3AB-FB4B-DF44-D7C0-9158AB1CD268}"/>
              </a:ext>
            </a:extLst>
          </p:cNvPr>
          <p:cNvSpPr/>
          <p:nvPr userDrawn="1"/>
        </p:nvSpPr>
        <p:spPr>
          <a:xfrm>
            <a:off x="-2" y="0"/>
            <a:ext cx="5194571" cy="6858000"/>
          </a:xfrm>
          <a:prstGeom prst="rect">
            <a:avLst/>
          </a:prstGeom>
          <a:gradFill>
            <a:gsLst>
              <a:gs pos="0">
                <a:srgbClr val="F8941A"/>
              </a:gs>
              <a:gs pos="100000">
                <a:srgbClr val="FBAF15"/>
              </a:gs>
            </a:gsLst>
            <a:lin ang="0" scaled="1"/>
          </a:gradFill>
          <a:ln>
            <a:noFill/>
          </a:ln>
        </p:spPr>
        <p:txBody>
          <a:bodyPr wrap="square" lIns="0" tIns="1645920" rtlCol="0" anchor="t" anchorCtr="0">
            <a:noAutofit/>
          </a:bodyPr>
          <a:lstStyle/>
          <a:p>
            <a:pPr algn="ctr">
              <a:lnSpc>
                <a:spcPct val="107000"/>
              </a:lnSpc>
            </a:pP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A white circle with black background&#10;&#10;Description automatically generated">
            <a:extLst>
              <a:ext uri="{FF2B5EF4-FFF2-40B4-BE49-F238E27FC236}">
                <a16:creationId xmlns:a16="http://schemas.microsoft.com/office/drawing/2014/main" id="{5204DC7B-C307-64EA-1C3B-5982B0CE78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1" b="24692"/>
          <a:stretch/>
        </p:blipFill>
        <p:spPr>
          <a:xfrm>
            <a:off x="1391026" y="0"/>
            <a:ext cx="10283212" cy="6858000"/>
          </a:xfrm>
          <a:prstGeom prst="rect">
            <a:avLst/>
          </a:prstGeom>
        </p:spPr>
      </p:pic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AE5C85A9-6E9C-4564-1EF7-217BDD7B49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4338536"/>
            <a:ext cx="12221283" cy="2519464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072BAB6-780B-682C-A450-FADDB31725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65469" y="1624786"/>
            <a:ext cx="3550851" cy="228852"/>
          </a:xfrm>
        </p:spPr>
        <p:txBody>
          <a:bodyPr>
            <a:norm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n-US" dirty="0"/>
              <a:t>Award Type Name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245E4C6B-220D-B5A9-2381-92ABCA3224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69" y="1880378"/>
            <a:ext cx="3550851" cy="405435"/>
          </a:xfrm>
        </p:spPr>
        <p:txBody>
          <a:bodyPr>
            <a:normAutofit/>
          </a:bodyPr>
          <a:lstStyle>
            <a:lvl1pPr marL="0" indent="0">
              <a:buNone/>
              <a:defRPr sz="26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Award Winner Name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9DDF69C5-2BB3-B4BA-B0F4-A81710AE69F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5469" y="2308314"/>
            <a:ext cx="3550851" cy="405436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B4486C7-F3E0-C7F1-4942-A378F6C16AB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46321" y="1262760"/>
            <a:ext cx="1841279" cy="1841279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2700000" scaled="0"/>
          </a:gradFill>
          <a:ln w="88900">
            <a:gradFill>
              <a:gsLst>
                <a:gs pos="0">
                  <a:schemeClr val="accent6"/>
                </a:gs>
                <a:gs pos="50000">
                  <a:srgbClr val="EC8C35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406400" dist="203200" dir="10800000" algn="ctr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828FEE72-3948-A3DE-C8E0-4A1384640B1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11704" y="1624786"/>
            <a:ext cx="3434855" cy="228852"/>
          </a:xfrm>
        </p:spPr>
        <p:txBody>
          <a:bodyPr>
            <a:norm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n-US" dirty="0"/>
              <a:t>Award Type Name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3A62E6E6-4BAE-329A-FF09-F5C4315C46D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11704" y="1880378"/>
            <a:ext cx="3434855" cy="405435"/>
          </a:xfrm>
        </p:spPr>
        <p:txBody>
          <a:bodyPr>
            <a:normAutofit/>
          </a:bodyPr>
          <a:lstStyle>
            <a:lvl1pPr marL="0" indent="0">
              <a:buNone/>
              <a:defRPr sz="26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Award Winner Name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0F98853B-5D68-D703-CA63-B046AE0D305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11704" y="2308314"/>
            <a:ext cx="3434855" cy="405436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25" name="Picture Placeholder 18">
            <a:extLst>
              <a:ext uri="{FF2B5EF4-FFF2-40B4-BE49-F238E27FC236}">
                <a16:creationId xmlns:a16="http://schemas.microsoft.com/office/drawing/2014/main" id="{AB0C9F70-3905-D35E-E51B-32ADF9253E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392556" y="1262760"/>
            <a:ext cx="1841279" cy="1841279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2700000" scaled="0"/>
          </a:gradFill>
          <a:ln w="88900">
            <a:gradFill>
              <a:gsLst>
                <a:gs pos="0">
                  <a:schemeClr val="accent6"/>
                </a:gs>
                <a:gs pos="50000">
                  <a:srgbClr val="EC8C35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406400" dist="203200" dir="10800000" algn="ctr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08342807-B835-1D57-7B1E-38495D866FA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565469" y="4425446"/>
            <a:ext cx="3550851" cy="228852"/>
          </a:xfrm>
        </p:spPr>
        <p:txBody>
          <a:bodyPr>
            <a:norm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n-US" dirty="0"/>
              <a:t>Award Type Name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9FA77E28-917D-8D23-6028-4BC84D5F22E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65469" y="4681038"/>
            <a:ext cx="3550851" cy="405435"/>
          </a:xfrm>
        </p:spPr>
        <p:txBody>
          <a:bodyPr>
            <a:normAutofit/>
          </a:bodyPr>
          <a:lstStyle>
            <a:lvl1pPr marL="0" indent="0">
              <a:buNone/>
              <a:defRPr sz="26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Award Winner Name</a:t>
            </a:r>
          </a:p>
        </p:txBody>
      </p:sp>
      <p:sp>
        <p:nvSpPr>
          <p:cNvPr id="28" name="Text Placeholder 16">
            <a:extLst>
              <a:ext uri="{FF2B5EF4-FFF2-40B4-BE49-F238E27FC236}">
                <a16:creationId xmlns:a16="http://schemas.microsoft.com/office/drawing/2014/main" id="{F75BFA77-A227-F481-FB0B-30FFFA5FE74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565469" y="5108974"/>
            <a:ext cx="3550851" cy="405436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29" name="Picture Placeholder 18">
            <a:extLst>
              <a:ext uri="{FF2B5EF4-FFF2-40B4-BE49-F238E27FC236}">
                <a16:creationId xmlns:a16="http://schemas.microsoft.com/office/drawing/2014/main" id="{067AE4C4-F49F-BFCF-64DE-F826AC87930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46321" y="4063420"/>
            <a:ext cx="1841279" cy="1841279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2700000" scaled="0"/>
          </a:gradFill>
          <a:ln w="88900">
            <a:gradFill>
              <a:gsLst>
                <a:gs pos="0">
                  <a:schemeClr val="accent6"/>
                </a:gs>
                <a:gs pos="50000">
                  <a:srgbClr val="EC8C35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406400" dist="203200" dir="10800000" algn="ctr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AE5E0FD4-C970-2E87-EFBC-849E2072E8F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411704" y="4425446"/>
            <a:ext cx="3434855" cy="228852"/>
          </a:xfrm>
        </p:spPr>
        <p:txBody>
          <a:bodyPr>
            <a:norm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n-US" dirty="0"/>
              <a:t>Award Type Name</a:t>
            </a:r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D36BA426-AE37-0377-84F9-28B8CBBD904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11705" y="4681038"/>
            <a:ext cx="3434855" cy="405435"/>
          </a:xfrm>
        </p:spPr>
        <p:txBody>
          <a:bodyPr>
            <a:normAutofit/>
          </a:bodyPr>
          <a:lstStyle>
            <a:lvl1pPr marL="0" indent="0">
              <a:buNone/>
              <a:defRPr sz="26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Award Winner Name</a:t>
            </a:r>
          </a:p>
        </p:txBody>
      </p:sp>
      <p:sp>
        <p:nvSpPr>
          <p:cNvPr id="32" name="Text Placeholder 16">
            <a:extLst>
              <a:ext uri="{FF2B5EF4-FFF2-40B4-BE49-F238E27FC236}">
                <a16:creationId xmlns:a16="http://schemas.microsoft.com/office/drawing/2014/main" id="{418CAC72-0DAA-F5E3-5F89-A9375849806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411704" y="5108974"/>
            <a:ext cx="3434855" cy="405436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33" name="Picture Placeholder 18">
            <a:extLst>
              <a:ext uri="{FF2B5EF4-FFF2-40B4-BE49-F238E27FC236}">
                <a16:creationId xmlns:a16="http://schemas.microsoft.com/office/drawing/2014/main" id="{51156C04-4607-5B1A-78C0-213149483FA2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392556" y="4063420"/>
            <a:ext cx="1841279" cy="1841279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2700000" scaled="0"/>
          </a:gradFill>
          <a:ln w="88900">
            <a:gradFill>
              <a:gsLst>
                <a:gs pos="0">
                  <a:schemeClr val="accent6"/>
                </a:gs>
                <a:gs pos="50000">
                  <a:srgbClr val="EC8C35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406400" dist="203200" dir="10800000" algn="ctr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973B9074-1FB7-248D-2912-76EF0E84A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0130" y="6444032"/>
            <a:ext cx="457200" cy="274320"/>
          </a:xfrm>
        </p:spPr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248738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E7876-EE9C-4FEF-9690-6251D3B46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98997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2CF3DE2-90E5-714C-E3BD-9E6A43550EB6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516742" y="0"/>
            <a:ext cx="9737558" cy="520566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20942F2-4FAE-8FE0-2166-A171EF8485B5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3275695"/>
            <a:ext cx="12192001" cy="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50B5532-E233-4BF8-1416-7058DD5D38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537" y="929984"/>
            <a:ext cx="2735792" cy="141216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DCD261-2020-1BAE-BDBE-9D362D1BDE2F}"/>
              </a:ext>
            </a:extLst>
          </p:cNvPr>
          <p:cNvCxnSpPr>
            <a:cxnSpLocks/>
          </p:cNvCxnSpPr>
          <p:nvPr userDrawn="1"/>
        </p:nvCxnSpPr>
        <p:spPr>
          <a:xfrm>
            <a:off x="7616119" y="0"/>
            <a:ext cx="2163097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35C2FE0-8A16-FE5A-D77F-0D59C15B9F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7899" y="4057953"/>
            <a:ext cx="6724451" cy="1317109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9B37FD0-5055-12C7-7EB7-98913A6CFB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899" y="5415703"/>
            <a:ext cx="6724451" cy="376668"/>
          </a:xfr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86034F5-2C49-FCA0-7D2F-A7225EB2D41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24128" y="5833872"/>
            <a:ext cx="2743200" cy="365125"/>
          </a:xfrm>
        </p:spPr>
        <p:txBody>
          <a:bodyPr lIns="0" rIns="9144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319453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light burst on a black background&#10;&#10;Description automatically generated">
            <a:extLst>
              <a:ext uri="{FF2B5EF4-FFF2-40B4-BE49-F238E27FC236}">
                <a16:creationId xmlns:a16="http://schemas.microsoft.com/office/drawing/2014/main" id="{43F917FF-4F91-7E5D-54E3-05B7AD37D1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09" t="7986" r="15863" b="7986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0" name="Text Placeholder 9">
            <a:extLst>
              <a:ext uri="{FF2B5EF4-FFF2-40B4-BE49-F238E27FC236}">
                <a16:creationId xmlns:a16="http://schemas.microsoft.com/office/drawing/2014/main" id="{CC369C7F-8804-39CF-6620-972BFEEA5D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7899" y="4057953"/>
            <a:ext cx="6724451" cy="1317109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41" name="Text Placeholder 9">
            <a:extLst>
              <a:ext uri="{FF2B5EF4-FFF2-40B4-BE49-F238E27FC236}">
                <a16:creationId xmlns:a16="http://schemas.microsoft.com/office/drawing/2014/main" id="{6FAE311B-54FF-2429-E632-41E8BFAF8B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899" y="5415703"/>
            <a:ext cx="6724451" cy="376668"/>
          </a:xfr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42" name="Date Placeholder 7">
            <a:extLst>
              <a:ext uri="{FF2B5EF4-FFF2-40B4-BE49-F238E27FC236}">
                <a16:creationId xmlns:a16="http://schemas.microsoft.com/office/drawing/2014/main" id="{4D06E228-BBEF-92B3-1DD8-6FF378261BF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24128" y="5833872"/>
            <a:ext cx="2743200" cy="365125"/>
          </a:xfrm>
        </p:spPr>
        <p:txBody>
          <a:bodyPr lIns="0" rIns="9144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87FC0B8C-A170-E455-1D24-016ED67D5B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36" y="576044"/>
            <a:ext cx="2735792" cy="141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090196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371A7-ABF5-4325-9D96-9B045494B9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1CD65-84A1-4277-BE83-53242D89ED6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chemeClr val="bg1"/>
              </a:buClr>
              <a:defRPr/>
            </a:lvl1pPr>
            <a:lvl2pPr>
              <a:buClr>
                <a:schemeClr val="bg1"/>
              </a:buClr>
              <a:defRPr/>
            </a:lvl2pPr>
            <a:lvl3pPr>
              <a:buClr>
                <a:schemeClr val="bg1"/>
              </a:buClr>
              <a:defRPr/>
            </a:lvl3pPr>
            <a:lvl4pPr>
              <a:buClr>
                <a:schemeClr val="bg1"/>
              </a:buClr>
              <a:defRPr/>
            </a:lvl4pPr>
            <a:lvl5pPr>
              <a:buClr>
                <a:schemeClr val="bg1"/>
              </a:buClr>
              <a:defRPr/>
            </a:lvl5pPr>
          </a:lstStyle>
          <a:p>
            <a:pPr lvl="0"/>
            <a:r>
              <a:rPr lang="en-US" dirty="0"/>
              <a:t>Bullet Points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D846919-E7E5-4790-B4C8-10B39A0A5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713451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371A7-ABF5-4325-9D96-9B045494B9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D846919-E7E5-4790-B4C8-10B39A0A5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B3256BC-8858-3ECE-3DDF-D37858AA0CD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3359" y="1161746"/>
            <a:ext cx="4504081" cy="4351338"/>
          </a:xfrm>
        </p:spPr>
        <p:txBody>
          <a:bodyPr/>
          <a:lstStyle>
            <a:lvl1pPr>
              <a:buClr>
                <a:schemeClr val="bg1"/>
              </a:buClr>
              <a:defRPr/>
            </a:lvl1pPr>
          </a:lstStyle>
          <a:p>
            <a:pPr lvl="0"/>
            <a:r>
              <a:rPr lang="en-US" dirty="0"/>
              <a:t>Bullet Points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able Placeholder 4">
            <a:extLst>
              <a:ext uri="{FF2B5EF4-FFF2-40B4-BE49-F238E27FC236}">
                <a16:creationId xmlns:a16="http://schemas.microsoft.com/office/drawing/2014/main" id="{107F2522-5F9C-DC1F-B5D7-DEA8418B6DF2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232400" y="1161746"/>
            <a:ext cx="6546241" cy="43513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3995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">
            <a:extLst>
              <a:ext uri="{FF2B5EF4-FFF2-40B4-BE49-F238E27FC236}">
                <a16:creationId xmlns:a16="http://schemas.microsoft.com/office/drawing/2014/main" id="{A75F667E-F40A-2C85-96B0-F1555DDA8B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40" b="3746"/>
          <a:stretch/>
        </p:blipFill>
        <p:spPr bwMode="auto">
          <a:xfrm flipH="1">
            <a:off x="0" y="1831392"/>
            <a:ext cx="4263090" cy="502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35C2FE0-8A16-FE5A-D77F-0D59C15B9F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61434" y="3429000"/>
            <a:ext cx="6724451" cy="1317109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9B37FD0-5055-12C7-7EB7-98913A6CFB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1434" y="4786750"/>
            <a:ext cx="6724451" cy="376668"/>
          </a:xfr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pic>
        <p:nvPicPr>
          <p:cNvPr id="2" name="Picture 1" descr="A picture containing polygon&#10;&#10;Description automatically generated">
            <a:extLst>
              <a:ext uri="{FF2B5EF4-FFF2-40B4-BE49-F238E27FC236}">
                <a16:creationId xmlns:a16="http://schemas.microsoft.com/office/drawing/2014/main" id="{2C08D5EB-CBD3-E0AD-4AA5-88C01187D2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275" y="436721"/>
            <a:ext cx="2940490" cy="1513671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38F2E5D-152E-AFB2-DFD0-75AA6782B2E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661434" y="5215601"/>
            <a:ext cx="2743200" cy="365125"/>
          </a:xfrm>
        </p:spPr>
        <p:txBody>
          <a:bodyPr l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002597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9E188-BB6C-4BEB-8071-80BF6258D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76BC7FF-DFA9-A03C-8045-B1FA020285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2420" y="989642"/>
            <a:ext cx="10148328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54179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9E188-BB6C-4BEB-8071-80BF6258D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9B23AA29-8B0B-0230-3345-88D3057FB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2420" y="989642"/>
            <a:ext cx="4859900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61D4F53A-B083-6BB9-9C7D-DC9B4D9225B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90848" y="989642"/>
            <a:ext cx="4859900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51566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9E188-BB6C-4BEB-8071-80BF6258D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76BC7FF-DFA9-A03C-8045-B1FA020285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2420" y="989642"/>
            <a:ext cx="3121454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76DB0AF1-AD9D-C03E-927C-28AC3760CEC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15857" y="989642"/>
            <a:ext cx="3121454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8AFABCF6-08B6-4D8F-7929-519C791A52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29294" y="989642"/>
            <a:ext cx="3121454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690367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9380D7-A0E9-474D-B135-63FE7C085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F9A9126-AD73-529B-F4CF-29A90AD7EA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3816" y="2926080"/>
            <a:ext cx="9144000" cy="1008481"/>
          </a:xfrm>
        </p:spPr>
        <p:txBody>
          <a:bodyPr lIns="9144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6000" b="1"/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311967040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1D45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ftr" idx="11"/>
          </p:nvPr>
        </p:nvSpPr>
        <p:spPr>
          <a:xfrm>
            <a:off x="1604293" y="6444032"/>
            <a:ext cx="484632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4923449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 txBox="1">
            <a:spLocks noGrp="1"/>
          </p:cNvSpPr>
          <p:nvPr>
            <p:ph type="title"/>
          </p:nvPr>
        </p:nvSpPr>
        <p:spPr>
          <a:xfrm>
            <a:off x="413359" y="365125"/>
            <a:ext cx="8422297" cy="524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1D45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ftr" idx="11"/>
          </p:nvPr>
        </p:nvSpPr>
        <p:spPr>
          <a:xfrm>
            <a:off x="1604293" y="6444032"/>
            <a:ext cx="484632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692533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2CF3DE2-90E5-714C-E3BD-9E6A43550EB6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516742" y="0"/>
            <a:ext cx="9737558" cy="520566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20942F2-4FAE-8FE0-2166-A171EF8485B5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3275695"/>
            <a:ext cx="12192001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DCD261-2020-1BAE-BDBE-9D362D1BDE2F}"/>
              </a:ext>
            </a:extLst>
          </p:cNvPr>
          <p:cNvCxnSpPr>
            <a:cxnSpLocks/>
          </p:cNvCxnSpPr>
          <p:nvPr userDrawn="1"/>
        </p:nvCxnSpPr>
        <p:spPr>
          <a:xfrm>
            <a:off x="7616119" y="0"/>
            <a:ext cx="2163097" cy="68580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35C2FE0-8A16-FE5A-D77F-0D59C15B9F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7899" y="4057953"/>
            <a:ext cx="6724451" cy="1317109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9B37FD0-5055-12C7-7EB7-98913A6CFB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899" y="5415703"/>
            <a:ext cx="6724451" cy="376668"/>
          </a:xfr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pic>
        <p:nvPicPr>
          <p:cNvPr id="2" name="Picture 1" descr="A picture containing polygon&#10;&#10;Description automatically generated">
            <a:extLst>
              <a:ext uri="{FF2B5EF4-FFF2-40B4-BE49-F238E27FC236}">
                <a16:creationId xmlns:a16="http://schemas.microsoft.com/office/drawing/2014/main" id="{2C08D5EB-CBD3-E0AD-4AA5-88C01187D2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264" y="932688"/>
            <a:ext cx="2730581" cy="1405616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38F2E5D-152E-AFB2-DFD0-75AA6782B2E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27899" y="5844554"/>
            <a:ext cx="2743200" cy="365125"/>
          </a:xfrm>
        </p:spPr>
        <p:txBody>
          <a:bodyPr l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321537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light burst on a black background&#10;&#10;Description automatically generated">
            <a:extLst>
              <a:ext uri="{FF2B5EF4-FFF2-40B4-BE49-F238E27FC236}">
                <a16:creationId xmlns:a16="http://schemas.microsoft.com/office/drawing/2014/main" id="{C7F318D1-BA67-00F6-CE0E-3D8E277407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09" t="7986" r="15863" b="7986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35C2FE0-8A16-FE5A-D77F-0D59C15B9F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7899" y="4057953"/>
            <a:ext cx="6724451" cy="1317109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9B37FD0-5055-12C7-7EB7-98913A6CFB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899" y="5415703"/>
            <a:ext cx="6724451" cy="376668"/>
          </a:xfr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pic>
        <p:nvPicPr>
          <p:cNvPr id="2" name="Picture 1" descr="A picture containing polygon&#10;&#10;Description automatically generated">
            <a:extLst>
              <a:ext uri="{FF2B5EF4-FFF2-40B4-BE49-F238E27FC236}">
                <a16:creationId xmlns:a16="http://schemas.microsoft.com/office/drawing/2014/main" id="{2C08D5EB-CBD3-E0AD-4AA5-88C01187D2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72" y="576072"/>
            <a:ext cx="2730581" cy="1405616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38F2E5D-152E-AFB2-DFD0-75AA6782B2E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27899" y="5844554"/>
            <a:ext cx="2743200" cy="365125"/>
          </a:xfrm>
        </p:spPr>
        <p:txBody>
          <a:bodyPr l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431450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">
            <a:extLst>
              <a:ext uri="{FF2B5EF4-FFF2-40B4-BE49-F238E27FC236}">
                <a16:creationId xmlns:a16="http://schemas.microsoft.com/office/drawing/2014/main" id="{A75F667E-F40A-2C85-96B0-F1555DDA8B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40" b="3746"/>
          <a:stretch/>
        </p:blipFill>
        <p:spPr bwMode="auto">
          <a:xfrm flipH="1">
            <a:off x="0" y="1831392"/>
            <a:ext cx="4263090" cy="502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35C2FE0-8A16-FE5A-D77F-0D59C15B9F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61434" y="3429000"/>
            <a:ext cx="6724451" cy="1317109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9B37FD0-5055-12C7-7EB7-98913A6CFB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1434" y="4786750"/>
            <a:ext cx="6724451" cy="376668"/>
          </a:xfr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pic>
        <p:nvPicPr>
          <p:cNvPr id="2" name="Picture 1" descr="A picture containing polygon&#10;&#10;Description automatically generated">
            <a:extLst>
              <a:ext uri="{FF2B5EF4-FFF2-40B4-BE49-F238E27FC236}">
                <a16:creationId xmlns:a16="http://schemas.microsoft.com/office/drawing/2014/main" id="{2C08D5EB-CBD3-E0AD-4AA5-88C01187D2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275" y="436721"/>
            <a:ext cx="2940490" cy="1513671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38F2E5D-152E-AFB2-DFD0-75AA6782B2E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661434" y="5215601"/>
            <a:ext cx="2743200" cy="365125"/>
          </a:xfrm>
        </p:spPr>
        <p:txBody>
          <a:bodyPr l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566721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371A7-ABF5-4325-9D96-9B045494B9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1CD65-84A1-4277-BE83-53242D89ED6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chemeClr val="bg1"/>
              </a:buClr>
              <a:defRPr/>
            </a:lvl1pPr>
          </a:lstStyle>
          <a:p>
            <a:pPr lvl="0"/>
            <a:r>
              <a:rPr lang="en-US" dirty="0"/>
              <a:t>Bullet Points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D846919-E7E5-4790-B4C8-10B39A0A5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502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371A7-ABF5-4325-9D96-9B045494B9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1CD65-84A1-4277-BE83-53242D89ED6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chemeClr val="bg1"/>
              </a:buClr>
              <a:defRPr/>
            </a:lvl1pPr>
          </a:lstStyle>
          <a:p>
            <a:pPr lvl="0"/>
            <a:r>
              <a:rPr lang="en-US" dirty="0"/>
              <a:t>Bullet Points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D846919-E7E5-4790-B4C8-10B39A0A5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750155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371A7-ABF5-4325-9D96-9B045494B9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1CD65-84A1-4277-BE83-53242D89ED6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3359" y="1161746"/>
            <a:ext cx="4504081" cy="4351338"/>
          </a:xfrm>
        </p:spPr>
        <p:txBody>
          <a:bodyPr/>
          <a:lstStyle>
            <a:lvl1pPr>
              <a:buClr>
                <a:schemeClr val="bg1"/>
              </a:buClr>
              <a:defRPr/>
            </a:lvl1pPr>
          </a:lstStyle>
          <a:p>
            <a:pPr lvl="0"/>
            <a:r>
              <a:rPr lang="en-US" dirty="0"/>
              <a:t>Bullet Points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D846919-E7E5-4790-B4C8-10B39A0A5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A7330BCA-CDB5-C447-4709-1D72241DD4AC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232400" y="1161746"/>
            <a:ext cx="6546241" cy="43513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14035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9E188-BB6C-4BEB-8071-80BF6258D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76BC7FF-DFA9-A03C-8045-B1FA020285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2420" y="989642"/>
            <a:ext cx="10148328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416216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9E188-BB6C-4BEB-8071-80BF6258D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76BC7FF-DFA9-A03C-8045-B1FA020285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2420" y="989642"/>
            <a:ext cx="4859900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8AFABCF6-08B6-4D8F-7929-519C791A52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90848" y="989642"/>
            <a:ext cx="4859900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29523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9E188-BB6C-4BEB-8071-80BF6258D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76BC7FF-DFA9-A03C-8045-B1FA020285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2420" y="989642"/>
            <a:ext cx="3121454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76DB0AF1-AD9D-C03E-927C-28AC3760CEC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15857" y="989642"/>
            <a:ext cx="3121454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8AFABCF6-08B6-4D8F-7929-519C791A52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29294" y="989642"/>
            <a:ext cx="3121454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34651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9380D7-A0E9-474D-B135-63FE7C085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F9A9126-AD73-529B-F4CF-29A90AD7EA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3816" y="2926080"/>
            <a:ext cx="9144000" cy="1008481"/>
          </a:xfrm>
        </p:spPr>
        <p:txBody>
          <a:bodyPr lIns="9144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6000" b="1"/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959410555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E7876-EE9C-4FEF-9690-6251D3B46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335551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1D45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1D45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1D45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1D45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1D45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ftr" idx="11"/>
          </p:nvPr>
        </p:nvSpPr>
        <p:spPr>
          <a:xfrm>
            <a:off x="1604293" y="6444032"/>
            <a:ext cx="484632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9989481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 txBox="1">
            <a:spLocks noGrp="1"/>
          </p:cNvSpPr>
          <p:nvPr>
            <p:ph type="title"/>
          </p:nvPr>
        </p:nvSpPr>
        <p:spPr>
          <a:xfrm>
            <a:off x="413359" y="365125"/>
            <a:ext cx="8422297" cy="524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1D45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ftr" idx="11"/>
          </p:nvPr>
        </p:nvSpPr>
        <p:spPr>
          <a:xfrm>
            <a:off x="1604293" y="6444032"/>
            <a:ext cx="484632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179667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371A7-ABF5-4325-9D96-9B045494B9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1CD65-84A1-4277-BE83-53242D89ED6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3359" y="1161746"/>
            <a:ext cx="4504081" cy="4351338"/>
          </a:xfrm>
        </p:spPr>
        <p:txBody>
          <a:bodyPr/>
          <a:lstStyle>
            <a:lvl1pPr>
              <a:buClr>
                <a:schemeClr val="bg1"/>
              </a:buClr>
              <a:defRPr/>
            </a:lvl1pPr>
          </a:lstStyle>
          <a:p>
            <a:pPr lvl="0"/>
            <a:r>
              <a:rPr lang="en-US" dirty="0"/>
              <a:t>Bullet Points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D846919-E7E5-4790-B4C8-10B39A0A5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A7330BCA-CDB5-C447-4709-1D72241DD4AC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232400" y="1161746"/>
            <a:ext cx="6546241" cy="43513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031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9E188-BB6C-4BEB-8071-80BF6258D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76BC7FF-DFA9-A03C-8045-B1FA020285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2420" y="989642"/>
            <a:ext cx="10148328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11701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9E188-BB6C-4BEB-8071-80BF6258D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76BC7FF-DFA9-A03C-8045-B1FA020285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2420" y="989642"/>
            <a:ext cx="4859900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8AFABCF6-08B6-4D8F-7929-519C791A52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90848" y="989642"/>
            <a:ext cx="4859900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83318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9E188-BB6C-4BEB-8071-80BF6258D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76BC7FF-DFA9-A03C-8045-B1FA020285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2420" y="989642"/>
            <a:ext cx="3121454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76DB0AF1-AD9D-C03E-927C-28AC3760CEC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15857" y="989642"/>
            <a:ext cx="3121454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8AFABCF6-08B6-4D8F-7929-519C791A52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29294" y="989642"/>
            <a:ext cx="3121454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90728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9380D7-A0E9-474D-B135-63FE7C085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F9A9126-AD73-529B-F4CF-29A90AD7EA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3816" y="2926080"/>
            <a:ext cx="9144000" cy="1008481"/>
          </a:xfrm>
        </p:spPr>
        <p:txBody>
          <a:bodyPr lIns="9144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6000" b="1"/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01898973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7.sv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microsoft.com/office/2007/relationships/hdphoto" Target="../media/hdphoto2.wdp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1.sv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2.sv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041D45"/>
            </a:gs>
            <a:gs pos="100000">
              <a:srgbClr val="03122B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37B8A1B-F810-F6E3-6EF4-F70A776AAA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alphaModFix amt="12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350682"/>
            <a:ext cx="12221283" cy="251946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0F36D0-2CC8-4897-BFC5-4A9906A5B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59" y="365125"/>
            <a:ext cx="8422297" cy="52422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3C2A4B-707C-4999-8AA9-F89296ADF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3359" y="1161746"/>
            <a:ext cx="11064240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EC980-41CD-4443-AE82-78CB59D617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0130" y="6444032"/>
            <a:ext cx="457200" cy="27432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6AA94F2-D412-441D-B93A-60B3E3C70C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33E1E7F-1451-B15A-B57E-7BB1D61233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E07C9DA-849C-CECC-651B-5AECE15F005B}"/>
              </a:ext>
            </a:extLst>
          </p:cNvPr>
          <p:cNvPicPr>
            <a:picLocks noChangeAspect="1"/>
          </p:cNvPicPr>
          <p:nvPr userDrawn="1"/>
        </p:nvPicPr>
        <p:blipFill>
          <a:blip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314432" y="6099048"/>
            <a:ext cx="974268" cy="6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01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70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1"/>
        </a:buClr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37B8A1B-F810-F6E3-6EF4-F70A776AAA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338536"/>
            <a:ext cx="12221283" cy="251946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0F36D0-2CC8-4897-BFC5-4A9906A5B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59" y="365125"/>
            <a:ext cx="8422297" cy="52422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3C2A4B-707C-4999-8AA9-F89296ADF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3359" y="1161746"/>
            <a:ext cx="11064240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EC980-41CD-4443-AE82-78CB59D617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0130" y="6444032"/>
            <a:ext cx="457200" cy="27432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 b="1">
                <a:solidFill>
                  <a:srgbClr val="041D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6AA94F2-D412-441D-B93A-60B3E3C70C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72A883-4D50-8669-812E-DBF5471C03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72D48BB-8F63-1F40-4432-3D0AFDB1C1DF}"/>
              </a:ext>
            </a:extLst>
          </p:cNvPr>
          <p:cNvPicPr>
            <a:picLocks noChangeAspect="1"/>
          </p:cNvPicPr>
          <p:nvPr userDrawn="1"/>
        </p:nvPicPr>
        <p:blipFill>
          <a:blip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314432" y="6099048"/>
            <a:ext cx="972878" cy="6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400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702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0" kern="1200">
          <a:solidFill>
            <a:schemeClr val="accent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1E45"/>
        </a:buClr>
        <a:buFont typeface="Wingdings" panose="05000000000000000000" pitchFamily="2" charset="2"/>
        <a:buChar char="§"/>
        <a:defRPr sz="2000" kern="120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1E45"/>
        </a:buClr>
        <a:buFont typeface="Wingdings" panose="05000000000000000000" pitchFamily="2" charset="2"/>
        <a:buChar char="§"/>
        <a:defRPr sz="1800" kern="120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1E45"/>
        </a:buClr>
        <a:buFont typeface="Wingdings" panose="05000000000000000000" pitchFamily="2" charset="2"/>
        <a:buChar char="§"/>
        <a:defRPr sz="1800" kern="120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1E45"/>
        </a:buClr>
        <a:buFont typeface="Wingdings" panose="05000000000000000000" pitchFamily="2" charset="2"/>
        <a:buChar char="§"/>
        <a:defRPr sz="1800" kern="120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1E45"/>
        </a:buClr>
        <a:buFont typeface="Wingdings" panose="05000000000000000000" pitchFamily="2" charset="2"/>
        <a:buChar char="§"/>
        <a:defRPr sz="1800" kern="120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F8941A"/>
            </a:gs>
            <a:gs pos="100000">
              <a:srgbClr val="FBAF15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9CB12F9D-382A-2E58-31CD-89FF9B30EC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alphaModFix amt="40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4338536"/>
            <a:ext cx="12221283" cy="251946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0F36D0-2CC8-4897-BFC5-4A9906A5B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59" y="365125"/>
            <a:ext cx="8422297" cy="52422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3C2A4B-707C-4999-8AA9-F89296ADF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3359" y="1161746"/>
            <a:ext cx="11064240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EC980-41CD-4443-AE82-78CB59D617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0130" y="6444032"/>
            <a:ext cx="457200" cy="27432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6AA94F2-D412-441D-B93A-60B3E3C70C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031EC9-BA91-B736-13DD-AA0D3EBF24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5721791-4CC9-16F6-A096-1D80FFFCC59A}"/>
              </a:ext>
            </a:extLst>
          </p:cNvPr>
          <p:cNvPicPr>
            <a:picLocks noChangeAspect="1"/>
          </p:cNvPicPr>
          <p:nvPr userDrawn="1"/>
        </p:nvPicPr>
        <p:blipFill>
          <a:blip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315852" y="6099048"/>
            <a:ext cx="972878" cy="6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56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4" r:id="rId9"/>
    <p:sldLayoutId id="2147483705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1"/>
        </a:buClr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041D45"/>
            </a:gs>
            <a:gs pos="100000">
              <a:srgbClr val="03122B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37B8A1B-F810-F6E3-6EF4-F70A776AAA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alphaModFix amt="12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350682"/>
            <a:ext cx="12221283" cy="251946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0F36D0-2CC8-4897-BFC5-4A9906A5B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59" y="365125"/>
            <a:ext cx="8422297" cy="52422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3C2A4B-707C-4999-8AA9-F89296ADF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3359" y="1161746"/>
            <a:ext cx="11064240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EC980-41CD-4443-AE82-78CB59D617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0130" y="6444032"/>
            <a:ext cx="457200" cy="27432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6AA94F2-D412-441D-B93A-60B3E3C70C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33E1E7F-1451-B15A-B57E-7BB1D61233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E07C9DA-849C-CECC-651B-5AECE15F005B}"/>
              </a:ext>
            </a:extLst>
          </p:cNvPr>
          <p:cNvPicPr>
            <a:picLocks noChangeAspect="1"/>
          </p:cNvPicPr>
          <p:nvPr userDrawn="1"/>
        </p:nvPicPr>
        <p:blipFill>
          <a:blip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314432" y="6099048"/>
            <a:ext cx="974268" cy="6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344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1"/>
        </a:buClr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CB66E0-9E6B-CB52-DC95-81199064EC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National findings</a:t>
            </a:r>
          </a:p>
        </p:txBody>
      </p:sp>
    </p:spTree>
    <p:extLst>
      <p:ext uri="{BB962C8B-B14F-4D97-AF65-F5344CB8AC3E}">
        <p14:creationId xmlns:p14="http://schemas.microsoft.com/office/powerpoint/2010/main" val="3796461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4B65CA-E2F7-1494-C5EA-8340C62AC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A4290-9A6D-8B3E-A63B-8E35F70AE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11238476" cy="52422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Where </a:t>
            </a:r>
            <a:r>
              <a:rPr lang="en-US" sz="2400" dirty="0">
                <a:solidFill>
                  <a:srgbClr val="F47720"/>
                </a:solidFill>
                <a:latin typeface="Arial"/>
                <a:cs typeface="Arial"/>
              </a:rPr>
              <a:t>abortion and telehealth are permitted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, the share of abortions provided via telehealth varied widely, 2025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59FD18-AB2D-01F1-2DCB-B9ABF3A98649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2026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781C87-B43C-32F1-508C-56FDBAAEBF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04" y="1142802"/>
            <a:ext cx="11430991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772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3CB7D3-395E-9E06-1958-50B501B4FA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BC60D-A37E-DA81-5518-65EE567CF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49" y="365125"/>
            <a:ext cx="11398745" cy="52422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Where </a:t>
            </a:r>
            <a:r>
              <a:rPr lang="en-US" sz="2400" dirty="0">
                <a:solidFill>
                  <a:srgbClr val="F47720"/>
                </a:solidFill>
                <a:latin typeface="Arial"/>
                <a:cs typeface="Arial"/>
              </a:rPr>
              <a:t>telehealth abortion is restricted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, the share of abortions provided via telehealth under shield laws varied widely, 2025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A36C80-67FD-EBB5-B945-A014F4E5262B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55EC22-D4C4-1CAF-D622-BF14A18BC9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04" y="1142802"/>
            <a:ext cx="11430991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974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484D1-4649-97EB-745B-630F20951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C7C76-7B42-D8DC-6AB9-10B411C0B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49" y="365125"/>
            <a:ext cx="11398745" cy="52422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Where </a:t>
            </a:r>
            <a:r>
              <a:rPr lang="en-US" sz="2400" dirty="0">
                <a:solidFill>
                  <a:srgbClr val="F47720"/>
                </a:solidFill>
                <a:latin typeface="Arial"/>
                <a:cs typeface="Arial"/>
              </a:rPr>
              <a:t>abortion is banned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, nearly all abortions were provided via telehealth under shield laws, 2025</a:t>
            </a:r>
            <a:endParaRPr lang="en-US" sz="2400" b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5CF002-80DE-4382-2F5D-E95FC6A1EA43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EDD9B7-89B4-B252-71C5-515356F909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688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256544-6DBB-3F6F-E703-E881053E83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A5D-A13D-5BAD-8F8C-711EB6F23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10727198" cy="52422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/>
                <a:cs typeface="Arial"/>
              </a:rPr>
              <a:t>Over half of telehealth abortions are provided under shield laws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ED49C7-E137-F2BB-B7BD-34DD244E3312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32EE44-167F-1120-9731-EBD1B2F2C2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04" y="1145850"/>
            <a:ext cx="11430991" cy="456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989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18ECA4-37DC-0CD1-4C53-0C02F61F4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EF08F-9497-0C1A-370C-E89D39D37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11401794" cy="52422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Arial"/>
                <a:ea typeface="Arial" panose="020B0604020202020204" pitchFamily="34" charset="0"/>
                <a:cs typeface="Arial"/>
              </a:rPr>
              <a:t>Number of abortions provided via shield laws in 2025 has increased over previous years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5905A2-824B-6B74-7A04-DD19DFF6546D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FC44F3-98D9-21DF-CE98-518913A9C1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5850"/>
            <a:ext cx="11437087" cy="456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293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F5AD33-4F89-7AFB-B79E-74DA0D2F1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ED0100-234C-6B21-F081-B8DE0740C5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State-level findings</a:t>
            </a:r>
          </a:p>
        </p:txBody>
      </p:sp>
    </p:spTree>
    <p:extLst>
      <p:ext uri="{BB962C8B-B14F-4D97-AF65-F5344CB8AC3E}">
        <p14:creationId xmlns:p14="http://schemas.microsoft.com/office/powerpoint/2010/main" val="361844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52C92B-7DDD-2620-DB51-2307F5567D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EED89-A990-B708-EE21-60440DC4D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Alabama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93286F-6F76-7D49-9706-98ED207C21A6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2026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D2491E9-BBD5-5886-C6E4-BD7888F74D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04" y="1142802"/>
            <a:ext cx="11430991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966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FF2D83-8661-C2FE-8C05-A0FFA59C1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84C9F-0867-DC8B-9A0C-807E8C2B3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Alaska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14492E-AD39-3358-3711-45711E496EDC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32A383-4F1C-A2EE-8DE2-63A9D45A80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05" y="1142802"/>
            <a:ext cx="11430991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637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E269B0-BC8E-B9C8-2A42-8BAC6376B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15A97-86B5-C2E6-57A6-BA3B99035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Arizona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D8EE91-7076-D7C0-71E3-A688DF1102CE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A01615-B562-CB5B-C3B7-55778D01DA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04" y="1142802"/>
            <a:ext cx="11430991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130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E7A129-2A48-ECE3-EC93-F0145E7E10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2E25B-DC81-7A1C-66D5-78D9A6EC9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Arkansas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9188B5-5227-7588-4748-D67079D52E9C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BAA0DF-C081-2FA1-F510-E66D275E56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04" y="1139753"/>
            <a:ext cx="11430991" cy="45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706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2B5ABD-7039-F4B5-937D-39A3DC62C8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958EA-9015-4FA9-FD5E-60A957435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/>
                <a:cs typeface="Arial"/>
              </a:rPr>
              <a:t>Abortions in the US have increased since </a:t>
            </a:r>
            <a:r>
              <a:rPr lang="en-US" sz="2400" i="1" dirty="0">
                <a:latin typeface="Arial"/>
                <a:cs typeface="Arial"/>
              </a:rPr>
              <a:t>Dobbs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8EB21F-B289-6FF5-2681-7F7C5C6AF065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4F67DC-6F65-FF5C-F4A5-C61F266328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04" y="1145850"/>
            <a:ext cx="11430991" cy="456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2104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E9B920-6435-7F77-4EA9-D819F8AB8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27D45-7ACE-BAE1-6918-C6E90E203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California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AF9F25-7CBF-7455-2DAC-6AF3BFB43809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148A74-6C34-1864-070E-159EBD3635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04" y="1139753"/>
            <a:ext cx="11430991" cy="45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804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BB108D-B859-E611-8FF4-B1984CA51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96EAB-4213-9ADD-8568-686F31526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Colorado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3978E1-499F-B40A-FA9E-2D29BA040B98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274D82-8AE6-0C9E-5F74-D3FA9AD922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39753"/>
            <a:ext cx="11437087" cy="45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59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2B36A7-3076-4DE2-2329-D4366A46B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CDC7B-ED3E-B9DB-6B61-D75E4FE6C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Connecticut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D74BA4-213D-24AA-3159-5D1B3DDDD8BC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0CDFF0-5A85-9CA3-898F-0FA6A24DA3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985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0A3647-C317-B2B5-7F9B-1854BA1C39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2AD16-82CA-52A4-A7EF-1F25DEFB5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Delaware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F175DA-7B4B-5987-5CD0-5477180725BE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4B5D14-0E1A-6D1F-8629-2CCFCFE935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39753"/>
            <a:ext cx="11437087" cy="45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8723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3BC34-ABF5-42B8-906E-D95813865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81218-3C40-275C-A558-9FA045B49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District of Columbia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5B0457-DD38-64A6-7775-3BF4CEB6166D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A716A4-EC7C-35F1-6B81-498667CCBA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39753"/>
            <a:ext cx="11437087" cy="45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6071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319519-7CE9-5C33-4F77-A1D320847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BAD8E-9A37-0382-54EE-C0D9684BE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Florida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1ECDA3-27E9-7844-650A-FCCB3F926488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2026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9BC35F-B14D-1FEE-A8C7-B55AC2025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04" y="1142802"/>
            <a:ext cx="11430991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2346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27B035-60BB-1C3F-6122-0B7FEA2FB0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FAE83-3F8C-0966-2748-0D78AEEAB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Georgia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2967F6-C827-D5B8-850B-1F5DC4200462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8C4438-BFA3-310F-13B9-0E28256CF3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04" y="1142802"/>
            <a:ext cx="11430991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8572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63AB0A-9022-246A-7F96-3ED20274E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832DB-1166-CEEE-7519-BCF9F7E2D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Hawaii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776F04-140E-43CE-D7CA-B7D196DDB4F3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3FB4B0-F808-C2BF-FF0C-8B75B2CAAA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04" y="1139753"/>
            <a:ext cx="11430991" cy="45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9001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600C7C-2ACF-FDF3-7F32-2074DA748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C232B-AFBB-5626-7B50-B4A2ED6CE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Idaho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460A12-BE6A-CDEC-AB45-95EA51BDED22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ACD6CF-E6FE-6CB6-312C-99419DFA4A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04" y="1139753"/>
            <a:ext cx="11430991" cy="45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8311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043F66-F894-AEB6-C485-D7AFF4F86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45636-3E4E-0B80-1CD7-0A3B2385D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Illinois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524C3E-DB5F-B135-8E25-F5A644E1B932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155C40-2404-4446-B42D-8671BE13E5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04" y="1142802"/>
            <a:ext cx="11430991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50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DDC695-E2B8-D3DF-FC2C-AE21F4DBD8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5875F-B7E2-5D1E-8A64-AB5BA4CDF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/>
                <a:cs typeface="Arial"/>
              </a:rPr>
              <a:t>US abortions totaled 1.13 million in 2025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83F3EE-4AC8-6BF6-DA9E-0E433B1B3E7F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83DE91-AE10-7CC3-44AA-F74D5612ED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04" y="1145850"/>
            <a:ext cx="11430991" cy="456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7654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CCAB8-C930-C41F-3964-0A875033D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0D371-551A-A1CA-8BC7-A7DCEBFDE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Indiana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D33724-E9FA-893F-2548-17B106E76F3D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35E0FD-6E68-E36C-83C4-76CDE0C8F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04" y="1139753"/>
            <a:ext cx="11430991" cy="45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1199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E04870-7085-93FC-5BD1-46939948C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6E95A-5AD6-8F93-F93F-F941EF60D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Iowa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86AA05-3CA3-D36D-517B-7ADAD781969F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4F4F41-A115-1281-D6AF-0D59630A79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4481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CD9A6E-F9F3-0E46-4327-63B9D3586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FC332-8080-01AF-7074-529BFF972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Kansas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75A1A6-4987-13E5-AFE5-D3472BE23B86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ACFA1B-25D4-925F-3FB1-A4A3D19CA0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39753"/>
            <a:ext cx="11437087" cy="45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855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9613AF-A8C7-59C4-3B08-8A643DD5F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40143-7F2A-157D-54C1-3A9F8D653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Kentucky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734B46-614C-16AB-5300-128BA59478BE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ED5D37-11D4-DBF1-6CC4-38C74AE3DF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39753"/>
            <a:ext cx="11437087" cy="45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1497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7CA49-0A1A-CBF3-43F8-3E4AFD979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E6412-9DAF-EF29-01F8-C1626A9F8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Louisiana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50E468-924E-4BEC-E7BD-B9F4A20F287A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E2CD11-147D-0E07-5D02-B80FCD846D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5924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CF4E98-0D86-4207-0010-5C03FC9A86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B6ED7-683A-217B-D56F-6366AA26B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Maine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FEDF0A-3AD1-F67A-8385-0EDD4D913B0E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136A86-69B5-C90A-59CA-55D3BE51A0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7381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E8D697-6796-EEA4-1DC8-CB5038720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7DD67-43FC-0E81-2C89-2B46E583A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Maryland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5CDBFA-D61A-A204-5311-720E8AEF145C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58129B-A33F-EF9E-DA3B-8BC687BA40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8992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0BDEDB-A7FA-4C7A-879E-6F07D9633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1726B-5E20-EBD7-E731-E9B3BBC3B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Massachusetts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20FEA5-886C-F83D-C47D-DD01BF49A868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54D47E-CDC1-10D8-CE99-49659C2A13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8740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DB8D28-F242-08C0-490E-71D2F2084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F5DBA-BC59-9818-C992-764B934D4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Michigan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D12BD3-3F0E-8892-28EE-E805512F0299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7EBA42-A24E-60B3-3180-3A681A1573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5280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90F2FA-7505-0282-AA5E-DB1A2FB7C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82D52-C4ED-66B8-E21F-2955BB717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Minnesota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AFAA9C-DDD7-BF5B-A617-0F1F2DAD9241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C20F23-4072-9D0A-9C94-6170A734D2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04" y="1139753"/>
            <a:ext cx="11430991" cy="45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195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4F2997-3328-E0E4-DE9A-578C5A33A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C4F57-DDA1-EB55-CC15-7C659A2D9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11238476" cy="52422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/>
                <a:cs typeface="Arial"/>
              </a:rPr>
              <a:t>Abortion volume fluctuates from month to month, and has increased </a:t>
            </a:r>
            <a:br>
              <a:rPr lang="en-US" sz="2400" dirty="0">
                <a:latin typeface="Arial"/>
                <a:cs typeface="Arial"/>
              </a:rPr>
            </a:br>
            <a:r>
              <a:rPr lang="en-US" sz="2400" dirty="0">
                <a:latin typeface="Arial"/>
                <a:cs typeface="Arial"/>
              </a:rPr>
              <a:t>year over year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300122-796E-FB88-94C0-38715FE03252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2026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B12347-A295-02B2-819A-5559418C7D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250" y="1145850"/>
            <a:ext cx="11589500" cy="456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5286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08608E-F956-4349-A4D8-2740068635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AC130-9838-0A46-D540-0A8B2B763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Mississippi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09E4B4-A7BE-6A28-CEF0-C85E6A31B5B1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9696B8-9201-8D07-12C2-617F2F5449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39753"/>
            <a:ext cx="11437087" cy="45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891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4610FA-B3C8-0C59-ED70-7D0B950D6F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C2282-DFDB-F631-F868-AC40419F5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Missouri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4985C9-4293-AC58-C524-E972B1D5F9DC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2026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3909DC-CC1D-5765-40E5-0FEF395E85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04" y="1139753"/>
            <a:ext cx="11430991" cy="45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1361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9239F8-55A2-E73F-B5AF-87CDD26CE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F11A5-132D-1545-4F60-394C7376F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Montana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D876CE-4169-84DA-423C-742E630D87D7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0308BF-F92C-9F7D-02CF-5FF99E7AC5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9175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8751F1-AC6E-EDF1-7599-F3C391CD9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F7A80-8DC1-B00A-ED52-458F529B4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Nebraska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8270A7-4CC6-D36E-5ABF-304B2417F20E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B132FA-B2B2-B6D3-4E70-067D438C3A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04" y="1139753"/>
            <a:ext cx="11430991" cy="45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9906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30C168-628B-FDF5-3CC3-C06AAA1E3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34900-9D16-4EB8-61F0-267CB5FE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Nevada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DED355-5B7D-41A0-15AC-0BF81D4402FF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ED2B54-17B3-FFB6-5911-3B646054DE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39753"/>
            <a:ext cx="11437087" cy="45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0242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DBB3E4-045C-C122-232D-EA5D8C0C0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1C7AB-9858-516F-E221-561B83DD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New Hampshire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72B340-DCA2-DEE4-B65F-36684C128FFC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DF77B8-7B4F-7644-E377-EDF47A15C0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7392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05991C-7E85-422F-EEB3-095706928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02DED-D1B2-0B43-6FD5-EFC9DB4AB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New Jersey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EAB78B-62C6-26DF-3328-00C5DB40E885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D5FDC7-E29A-EEF4-D67C-9F2D098D94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0547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6BB75-9D6F-D86C-6E87-6B5BDD2F5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9CE18-66FD-E5A7-D936-57FA9203D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New Mexico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1FAD07-5F3F-C741-16DE-CBE658AD63B9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E9E5E5-C44A-8364-12CD-0930111BAC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39753"/>
            <a:ext cx="11437087" cy="45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4870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D2F16D-CE49-5499-EA03-243419AA34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B2834-FCAD-4332-81DB-2C1D4C1A8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New York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5878B6-45B4-9007-5387-40AACF6F4B7B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85A638-4369-1C8B-B8E5-9A7381816D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39753"/>
            <a:ext cx="11437087" cy="45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8450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77D111-2A33-DBBF-F415-45647A72B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8BABF-7CB8-A785-5422-9272DEA45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North Carolina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3447E4-3FBE-EBED-61A3-2AD221472443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ECFFC9-60ED-2D43-567F-BC94388721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894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63E820-E1C4-1BA9-4BED-2577ACD3F3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98ED4-73E8-074A-2467-146913C52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/>
                <a:cs typeface="Arial"/>
              </a:rPr>
              <a:t>Growth in the monthly number of abortions has slowed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6019DE-B75C-631D-F40B-1469966F01D6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358C06-8CDA-B1C1-201E-199A4B15F0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04" y="1145850"/>
            <a:ext cx="11430991" cy="456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0002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3B9F81-CE26-965F-42F8-BD80D9EBE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6B002-7D39-EDF6-07BE-04FF3D3E1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North Dakota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CD0A0E-F408-1497-E614-239035F5567B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481625-539D-06DB-5DAA-A1AAE1038A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9767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13CE4A-E6FF-9A98-6EBA-E7D7369508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ABBD9-CCEF-5CAD-1A7B-BA6744F56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Ohio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5006E0-F951-3662-CC6F-B712201DFC29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B63E1A-ABF3-C869-02D1-912ED57D8B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04" y="1142802"/>
            <a:ext cx="11430991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1027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ABA8FA-7B9C-22BA-33AE-BD95CD800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0F2B3-8B5A-A760-A355-32BC368CB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Oklahoma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EBB23C-490C-68EC-E212-7FF1AA853E33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372869-7F39-2B65-5B8B-E16A2F1D00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04" y="1142802"/>
            <a:ext cx="11430991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581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6F711C-8513-6197-C0E9-C4DBCD2CAA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9F244-765F-5E4D-3514-E9FB5928D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Oregon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FAABE4-17D9-5161-7454-E1919184BC72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BE5121-44DF-6E51-DA3C-68AADF52C4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04" y="1142802"/>
            <a:ext cx="11430991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2445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FBF652-4553-3594-DB5A-32775B9207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FBFA7-8E88-3EEA-A7E1-5532FE3E6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Pennsylvania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8161F2-0B98-B2DA-DAD1-2CF39339035F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E8DF0D-26C8-B718-24C1-C2905DEE8F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9040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B758AB-E2C3-A5A4-AC16-CC7AF2B8B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2A0A7-B624-D08E-C56C-A0FE66B56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Rhode Island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129BEE-1CB2-BB1C-5A3C-F44E59F192A9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03EF97-6829-0FFE-8A76-A3CC4B3EE8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39753"/>
            <a:ext cx="11437087" cy="45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2333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0E596C-0B82-A621-C760-13EBB087EC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E36BE-FCBE-5972-13AE-6E6CC45A2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South Carolina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6154D8-FA13-80DF-1C31-5F1A5A4A2203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9C7454-E149-475C-AE5A-8083F5782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6146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5C3B01-C5F7-DB2F-E93F-743F319D5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2F3A9-3B16-F70F-C7C3-80FBCFECD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South Dakota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A9A925-8B26-C5B2-E7D6-DD9C4FF74348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838BFF-DAD7-0A0D-0DCC-CF2A786BF3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39753"/>
            <a:ext cx="11437087" cy="45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69114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2D5F2D-E152-24A4-7C09-A405FC0C6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64AF7-A20D-F3AA-3779-1A61BD76C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Tennessee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293D3F-2237-1C93-3476-9FDD496D38B5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79F03D-2A9E-3402-3C13-C000CDF4CA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8491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22E626-C6DF-400C-B6B9-59049FCC87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01195-8944-1C63-0564-D733D448F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Texas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80D8A8-A317-52CC-C530-58DF2ED5D73E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59C696-81E7-51D3-BD47-D96FAB0EDB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315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10D250-8C88-C7C4-EAE9-5C4985FAC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9AE53-BFB6-494F-08A5-0A0F8B11F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49" y="365125"/>
            <a:ext cx="11297469" cy="52422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In-person abortion volume fluctuates from month to month, and was lower in 2025 than in 2024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92B531-F35D-786C-1CE5-753E424CE0BC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916383-4E88-5F09-5284-64A5267F73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408" y="1139753"/>
            <a:ext cx="11443184" cy="45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01271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1FE141-16BA-5139-4D67-8B26CD0F4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011C2-2DC7-BA3A-069C-930969E62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Utah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FF054B-894C-7952-318A-0866FC6BA88C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133625-30CC-7666-534B-0A45CDE503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66316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B7EBA0-015A-FD18-5002-DBE254741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3F2CA-D44E-6343-A0C7-BC9071454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Vermont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0F19B8-43B3-F9EF-D7D8-08A99C298B9F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6D280A-9CAD-C545-B607-1A014BCECA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5420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EB7147-6059-ADCB-3F31-4900134AB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41590-AEB4-1C4F-A1B6-5F25BBA41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Virginia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AB5AB4-6C76-3976-FCFC-12B694C8E877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486AB1-BBFC-A735-EC91-17600C7E5E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39753"/>
            <a:ext cx="11437087" cy="45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714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66F422-2DBE-5257-B3D5-39E323E5E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B2E9E-D4C0-0B97-F529-206A63783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Washington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3E51FB-3D29-2D71-171C-AB988030BEFB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CF3057-2182-F5EF-920A-FA2E058894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39753"/>
            <a:ext cx="11437087" cy="45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5382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775023-51A8-D858-7447-B5A14806E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275C5-4EAB-B190-7DD4-629C21BDE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West Virginia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727E2F-BDBA-B14E-B09A-13817EB8C50C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FCD10C-5CA5-D74A-C01C-AFA0E0A1C9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39753"/>
            <a:ext cx="11437087" cy="45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12969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B64CDE-724F-DFCC-15B2-9DD3B6447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64D82-91FE-E260-2820-79B1F3949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Wisconsin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C968C3-B7B2-ED94-796B-0E7EA797A2EF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8B1CA2-9247-CB5F-4846-7BD02D27E7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04" y="1142802"/>
            <a:ext cx="11430991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68780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D909AF-323B-8A9E-1217-CC0A08055A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DD468-6E10-7892-738E-2B6A2FCA6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Wyoming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6AA2DB-DC93-AA6E-6C36-89B5D8FB06A7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C66802-3DD5-ECEC-12EC-DE6FB53050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766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F3447F-0FD1-D2D6-5D23-E9D84F27F9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9D52A-A8FA-B279-9CF5-6B7DBC8C1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10560050" cy="52422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Telehealth abortion volume has increased year over year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171940-AFA1-3896-E5BD-05202740FF38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2026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8C76DB-54B8-1E5E-185D-F849FAD8C7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39753"/>
            <a:ext cx="11437087" cy="45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68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B95CCF-E18C-6C12-87D2-3C520BB33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6EA55-733D-13A9-B8F4-DEE32572D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10560050" cy="52422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/>
                <a:cs typeface="Arial"/>
              </a:rPr>
              <a:t>In 2025, 28% of abortions were provided via telehealth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7ED396-F955-9D79-A1CC-4D72444F83C1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A21DA0-6F91-3612-7D86-96105004CF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04" y="1145850"/>
            <a:ext cx="11430991" cy="456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613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2D0A7C-38DB-D82D-5085-1F1B9400AA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027F6-577A-7DFA-E81E-56E9190E6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10560050" cy="52422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/>
                <a:cs typeface="Arial"/>
              </a:rPr>
              <a:t>Telehealth abortion grew from 5% of all abortions in April 2022 to 29% in December 2025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0CA326-893B-C839-AAA1-FAE0924BF5FE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FCDDFA-4008-5CA3-53F2-FAB4A1938C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04" y="1142802"/>
            <a:ext cx="11430991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303088"/>
      </p:ext>
    </p:extLst>
  </p:cSld>
  <p:clrMapOvr>
    <a:masterClrMapping/>
  </p:clrMapOvr>
</p:sld>
</file>

<file path=ppt/theme/theme1.xml><?xml version="1.0" encoding="utf-8"?>
<a:theme xmlns:a="http://schemas.openxmlformats.org/drawingml/2006/main" name="Blue Palette Theme">
  <a:themeElements>
    <a:clrScheme name="SF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2A44"/>
      </a:accent1>
      <a:accent2>
        <a:srgbClr val="F47720"/>
      </a:accent2>
      <a:accent3>
        <a:srgbClr val="A5A5A5"/>
      </a:accent3>
      <a:accent4>
        <a:srgbClr val="FCB713"/>
      </a:accent4>
      <a:accent5>
        <a:srgbClr val="1F2A44"/>
      </a:accent5>
      <a:accent6>
        <a:srgbClr val="F47720"/>
      </a:accent6>
      <a:hlink>
        <a:srgbClr val="1F2A44"/>
      </a:hlink>
      <a:folHlink>
        <a:srgbClr val="A5A5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lIns="0">
        <a:spAutoFit/>
      </a:bodyPr>
      <a:lstStyle>
        <a:defPPr algn="l">
          <a:lnSpc>
            <a:spcPct val="107000"/>
          </a:lnSpc>
          <a:defRPr dirty="0">
            <a:solidFill>
              <a:srgbClr val="000000"/>
            </a:solidFill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 Palette Theme">
  <a:themeElements>
    <a:clrScheme name="SF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2A44"/>
      </a:accent1>
      <a:accent2>
        <a:srgbClr val="F47720"/>
      </a:accent2>
      <a:accent3>
        <a:srgbClr val="A5A5A5"/>
      </a:accent3>
      <a:accent4>
        <a:srgbClr val="FCB713"/>
      </a:accent4>
      <a:accent5>
        <a:srgbClr val="1F2A44"/>
      </a:accent5>
      <a:accent6>
        <a:srgbClr val="F47720"/>
      </a:accent6>
      <a:hlink>
        <a:srgbClr val="1F2A44"/>
      </a:hlink>
      <a:folHlink>
        <a:srgbClr val="A5A5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rtlCol="0" anchor="ctr">
        <a:spAutoFit/>
      </a:bodyPr>
      <a:lstStyle>
        <a:defPPr algn="l">
          <a:lnSpc>
            <a:spcPct val="107000"/>
          </a:lnSpc>
          <a:defRPr dirty="0">
            <a:solidFill>
              <a:srgbClr val="000000"/>
            </a:solidFill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defRPr>
        </a:defPPr>
      </a:lstStyle>
    </a:spDef>
    <a:txDef>
      <a:spPr>
        <a:noFill/>
      </a:spPr>
      <a:bodyPr wrap="square" rtlCol="0">
        <a:spAutoFit/>
      </a:bodyPr>
      <a:lstStyle>
        <a:defPPr algn="l">
          <a:defRPr dirty="0" smtClean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range Palette Theme">
  <a:themeElements>
    <a:clrScheme name="SF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2A44"/>
      </a:accent1>
      <a:accent2>
        <a:srgbClr val="F47720"/>
      </a:accent2>
      <a:accent3>
        <a:srgbClr val="A5A5A5"/>
      </a:accent3>
      <a:accent4>
        <a:srgbClr val="FCB713"/>
      </a:accent4>
      <a:accent5>
        <a:srgbClr val="1F2A44"/>
      </a:accent5>
      <a:accent6>
        <a:srgbClr val="F47720"/>
      </a:accent6>
      <a:hlink>
        <a:srgbClr val="1F2A44"/>
      </a:hlink>
      <a:folHlink>
        <a:srgbClr val="A5A5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</a:spPr>
      <a:bodyPr lIns="0" rtlCol="0" anchor="ctr">
        <a:noAutofit/>
      </a:bodyPr>
      <a:lstStyle>
        <a:defPPr algn="l">
          <a:lnSpc>
            <a:spcPct val="107000"/>
          </a:lnSpc>
          <a:defRPr dirty="0">
            <a:solidFill>
              <a:srgbClr val="000000"/>
            </a:solidFill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Blue Palette Theme">
  <a:themeElements>
    <a:clrScheme name="SF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2A44"/>
      </a:accent1>
      <a:accent2>
        <a:srgbClr val="F47720"/>
      </a:accent2>
      <a:accent3>
        <a:srgbClr val="A5A5A5"/>
      </a:accent3>
      <a:accent4>
        <a:srgbClr val="FCB713"/>
      </a:accent4>
      <a:accent5>
        <a:srgbClr val="1F2A44"/>
      </a:accent5>
      <a:accent6>
        <a:srgbClr val="F47720"/>
      </a:accent6>
      <a:hlink>
        <a:srgbClr val="1F2A44"/>
      </a:hlink>
      <a:folHlink>
        <a:srgbClr val="A5A5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lIns="0">
        <a:spAutoFit/>
      </a:bodyPr>
      <a:lstStyle>
        <a:defPPr algn="l">
          <a:lnSpc>
            <a:spcPct val="107000"/>
          </a:lnSpc>
          <a:defRPr dirty="0">
            <a:solidFill>
              <a:srgbClr val="000000"/>
            </a:solidFill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15917</TotalTime>
  <Words>882</Words>
  <Application>Microsoft Office PowerPoint</Application>
  <PresentationFormat>Widescreen</PresentationFormat>
  <Paragraphs>197</Paragraphs>
  <Slides>66</Slides>
  <Notes>66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66</vt:i4>
      </vt:variant>
    </vt:vector>
  </HeadingPairs>
  <TitlesOfParts>
    <vt:vector size="73" baseType="lpstr">
      <vt:lpstr>Arial</vt:lpstr>
      <vt:lpstr>Calibri</vt:lpstr>
      <vt:lpstr>Wingdings</vt:lpstr>
      <vt:lpstr>Blue Palette Theme</vt:lpstr>
      <vt:lpstr>White Palette Theme</vt:lpstr>
      <vt:lpstr>Orange Palette Theme</vt:lpstr>
      <vt:lpstr>1_Blue Palette Theme</vt:lpstr>
      <vt:lpstr>PowerPoint Presentation</vt:lpstr>
      <vt:lpstr>Abortions in the US have increased since Dobbs</vt:lpstr>
      <vt:lpstr>US abortions totaled 1.13 million in 2025</vt:lpstr>
      <vt:lpstr>Abortion volume fluctuates from month to month, and has increased  year over year</vt:lpstr>
      <vt:lpstr>Growth in the monthly number of abortions has slowed</vt:lpstr>
      <vt:lpstr>In-person abortion volume fluctuates from month to month, and was lower in 2025 than in 2024</vt:lpstr>
      <vt:lpstr>Telehealth abortion volume has increased year over year</vt:lpstr>
      <vt:lpstr>In 2025, 28% of abortions were provided via telehealth</vt:lpstr>
      <vt:lpstr>Telehealth abortion grew from 5% of all abortions in April 2022 to 29% in December 2025</vt:lpstr>
      <vt:lpstr>Where abortion and telehealth are permitted, the share of abortions provided via telehealth varied widely, 2025</vt:lpstr>
      <vt:lpstr>Where telehealth abortion is restricted, the share of abortions provided via telehealth under shield laws varied widely, 2025</vt:lpstr>
      <vt:lpstr>Where abortion is banned, nearly all abortions were provided via telehealth under shield laws, 2025</vt:lpstr>
      <vt:lpstr>Over half of telehealth abortions are provided under shield laws</vt:lpstr>
      <vt:lpstr>Number of abortions provided via shield laws in 2025 has increased over previous years</vt:lpstr>
      <vt:lpstr>PowerPoint Presentation</vt:lpstr>
      <vt:lpstr>Alabama</vt:lpstr>
      <vt:lpstr>Alaska</vt:lpstr>
      <vt:lpstr>Arizona</vt:lpstr>
      <vt:lpstr>Arkansas</vt:lpstr>
      <vt:lpstr>California</vt:lpstr>
      <vt:lpstr>Colorado</vt:lpstr>
      <vt:lpstr>Connecticut</vt:lpstr>
      <vt:lpstr>Delaware</vt:lpstr>
      <vt:lpstr>District of Columbia</vt:lpstr>
      <vt:lpstr>Florida</vt:lpstr>
      <vt:lpstr>Georgia</vt:lpstr>
      <vt:lpstr>Hawaii</vt:lpstr>
      <vt:lpstr>Idaho</vt:lpstr>
      <vt:lpstr>Illinois</vt:lpstr>
      <vt:lpstr>Indiana</vt:lpstr>
      <vt:lpstr>Iowa</vt:lpstr>
      <vt:lpstr>Kansas</vt:lpstr>
      <vt:lpstr>Kentucky</vt:lpstr>
      <vt:lpstr>Louisiana</vt:lpstr>
      <vt:lpstr>Maine</vt:lpstr>
      <vt:lpstr>Maryland</vt:lpstr>
      <vt:lpstr>Massachusetts</vt:lpstr>
      <vt:lpstr>Michigan</vt:lpstr>
      <vt:lpstr>Minnesota</vt:lpstr>
      <vt:lpstr>Mississippi</vt:lpstr>
      <vt:lpstr>Missouri</vt:lpstr>
      <vt:lpstr>Montana</vt:lpstr>
      <vt:lpstr>Nebraska</vt:lpstr>
      <vt:lpstr>Nevada</vt:lpstr>
      <vt:lpstr>New Hampshire</vt:lpstr>
      <vt:lpstr>New Jersey</vt:lpstr>
      <vt:lpstr>New Mexico</vt:lpstr>
      <vt:lpstr>New York</vt:lpstr>
      <vt:lpstr>North Carolina</vt:lpstr>
      <vt:lpstr>North Dakota</vt:lpstr>
      <vt:lpstr>Ohio</vt:lpstr>
      <vt:lpstr>Oklahoma</vt:lpstr>
      <vt:lpstr>Oregon</vt:lpstr>
      <vt:lpstr>Pennsylvania</vt:lpstr>
      <vt:lpstr>Rhode Island</vt:lpstr>
      <vt:lpstr>South Carolina</vt:lpstr>
      <vt:lpstr>South Dakota</vt:lpstr>
      <vt:lpstr>Tennessee</vt:lpstr>
      <vt:lpstr>Texas</vt:lpstr>
      <vt:lpstr>Utah</vt:lpstr>
      <vt:lpstr>Vermont</vt:lpstr>
      <vt:lpstr>Virginia</vt:lpstr>
      <vt:lpstr>Washington</vt:lpstr>
      <vt:lpstr>West Virginia</vt:lpstr>
      <vt:lpstr>Wisconsin</vt:lpstr>
      <vt:lpstr>Wyoming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O'Donnell</dc:creator>
  <cp:lastModifiedBy>Claire Yuan</cp:lastModifiedBy>
  <cp:revision>5880</cp:revision>
  <dcterms:created xsi:type="dcterms:W3CDTF">2023-08-11T17:45:29Z</dcterms:created>
  <dcterms:modified xsi:type="dcterms:W3CDTF">2026-05-29T17:49:14Z</dcterms:modified>
</cp:coreProperties>
</file>