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2" r:id="rId3"/>
    <p:sldMasterId id="2147483708" r:id="rId4"/>
  </p:sldMasterIdLst>
  <p:notesMasterIdLst>
    <p:notesMasterId r:id="rId72"/>
  </p:notesMasterIdLst>
  <p:sldIdLst>
    <p:sldId id="796" r:id="rId5"/>
    <p:sldId id="795" r:id="rId6"/>
    <p:sldId id="395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790" r:id="rId15"/>
    <p:sldId id="791" r:id="rId16"/>
    <p:sldId id="792" r:id="rId17"/>
    <p:sldId id="793" r:id="rId18"/>
    <p:sldId id="794" r:id="rId19"/>
    <p:sldId id="718" r:id="rId20"/>
    <p:sldId id="732" r:id="rId21"/>
    <p:sldId id="733" r:id="rId22"/>
    <p:sldId id="734" r:id="rId23"/>
    <p:sldId id="735" r:id="rId24"/>
    <p:sldId id="736" r:id="rId25"/>
    <p:sldId id="737" r:id="rId26"/>
    <p:sldId id="740" r:id="rId27"/>
    <p:sldId id="746" r:id="rId28"/>
    <p:sldId id="747" r:id="rId29"/>
    <p:sldId id="753" r:id="rId30"/>
    <p:sldId id="754" r:id="rId31"/>
    <p:sldId id="755" r:id="rId32"/>
    <p:sldId id="756" r:id="rId33"/>
    <p:sldId id="757" r:id="rId34"/>
    <p:sldId id="758" r:id="rId35"/>
    <p:sldId id="759" r:id="rId36"/>
    <p:sldId id="760" r:id="rId37"/>
    <p:sldId id="761" r:id="rId38"/>
    <p:sldId id="762" r:id="rId39"/>
    <p:sldId id="763" r:id="rId40"/>
    <p:sldId id="764" r:id="rId41"/>
    <p:sldId id="765" r:id="rId42"/>
    <p:sldId id="766" r:id="rId43"/>
    <p:sldId id="767" r:id="rId44"/>
    <p:sldId id="768" r:id="rId45"/>
    <p:sldId id="769" r:id="rId46"/>
    <p:sldId id="770" r:id="rId47"/>
    <p:sldId id="748" r:id="rId48"/>
    <p:sldId id="749" r:id="rId49"/>
    <p:sldId id="750" r:id="rId50"/>
    <p:sldId id="751" r:id="rId51"/>
    <p:sldId id="752" r:id="rId52"/>
    <p:sldId id="741" r:id="rId53"/>
    <p:sldId id="742" r:id="rId54"/>
    <p:sldId id="743" r:id="rId55"/>
    <p:sldId id="744" r:id="rId56"/>
    <p:sldId id="745" r:id="rId57"/>
    <p:sldId id="738" r:id="rId58"/>
    <p:sldId id="739" r:id="rId59"/>
    <p:sldId id="771" r:id="rId60"/>
    <p:sldId id="772" r:id="rId61"/>
    <p:sldId id="773" r:id="rId62"/>
    <p:sldId id="774" r:id="rId63"/>
    <p:sldId id="775" r:id="rId64"/>
    <p:sldId id="776" r:id="rId65"/>
    <p:sldId id="777" r:id="rId66"/>
    <p:sldId id="778" r:id="rId67"/>
    <p:sldId id="779" r:id="rId68"/>
    <p:sldId id="780" r:id="rId69"/>
    <p:sldId id="781" r:id="rId70"/>
    <p:sldId id="782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ground" id="{F127E6D9-1652-4841-80E3-96EF8DC6FD0A}">
          <p14:sldIdLst>
            <p14:sldId id="796"/>
            <p14:sldId id="795"/>
          </p14:sldIdLst>
        </p14:section>
        <p14:section name="National findings" id="{C5BAC36D-EB9D-4B5D-9C08-D7A1638228F8}">
          <p14:sldIdLst>
            <p14:sldId id="395"/>
            <p14:sldId id="783"/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4"/>
          </p14:sldIdLst>
        </p14:section>
        <p14:section name="State-level findings" id="{489A9E3B-2ABD-489C-9BDB-DB1C97FC8411}">
          <p14:sldIdLst>
            <p14:sldId id="718"/>
            <p14:sldId id="732"/>
            <p14:sldId id="733"/>
            <p14:sldId id="734"/>
            <p14:sldId id="735"/>
            <p14:sldId id="736"/>
            <p14:sldId id="737"/>
            <p14:sldId id="740"/>
            <p14:sldId id="746"/>
            <p14:sldId id="747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48"/>
            <p14:sldId id="749"/>
            <p14:sldId id="750"/>
            <p14:sldId id="751"/>
            <p14:sldId id="752"/>
            <p14:sldId id="741"/>
            <p14:sldId id="742"/>
            <p14:sldId id="743"/>
            <p14:sldId id="744"/>
            <p14:sldId id="745"/>
            <p14:sldId id="738"/>
            <p14:sldId id="739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ADC626-25DB-2369-EE88-ED8A6D959916}" name="Vanessa Arenas" initials="VA" userId="i/9Ou/IKb1BMl3vj73qnojo2KcQ+8zLK8WThk5AHOs4=" providerId="None"/>
  <p188:author id="{EEFFCD5F-8E6C-602B-39EC-4B2698E44F2B}" name="Upadhyay, Ushma" initials="UU" userId="S::Ushma.Upadhyay@ucsf.edu::0b677eef-ed27-473b-9073-c5e0abb12a1c" providerId="AD"/>
  <p188:author id="{D6917471-F313-03B9-89C4-314F9F453CCA}" name="Claire Yuan" initials="CY" userId="opGH5UIkL6cnTlN9lwerftqwf3pgoKuhq6p/qapUc0k=" providerId="None"/>
  <p188:author id="{8407AA7E-435B-8814-E15A-8B8CDB7B22E1}" name="Alison Norris" initials="AN" userId="LvV7ff2M/t30xJvgZ0etIT1Regt/s8p/qPFSvTJsoYY=" providerId="None"/>
  <p188:author id="{6F9FF8CA-7118-B6E7-079A-4456A9D29437}" name="Claire Yuan" initials="CY" userId="S::cyuan@societyfp.org::6b004798-05df-4bbf-b203-11ae5c68fea7" providerId="AD"/>
  <p188:author id="{F2DDC3D8-44F3-44EB-DF7D-FF524752FFF8}" name="Ushma Upadhyay" initials="UU" userId="lTv0+U1/q1t7gNBEbvFqWnZZwtJ6Bxvn3kdzZGtbAS8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ABA"/>
    <a:srgbClr val="426DA9"/>
    <a:srgbClr val="FCB713"/>
    <a:srgbClr val="F47720"/>
    <a:srgbClr val="1F2A44"/>
    <a:srgbClr val="F8AD79"/>
    <a:srgbClr val="D2D4DA"/>
    <a:srgbClr val="B3C5DD"/>
    <a:srgbClr val="FEE2A1"/>
    <a:srgbClr val="FEF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706" autoAdjust="0"/>
  </p:normalViewPr>
  <p:slideViewPr>
    <p:cSldViewPr snapToGrid="0">
      <p:cViewPr varScale="1">
        <p:scale>
          <a:sx n="82" d="100"/>
          <a:sy n="82" d="100"/>
        </p:scale>
        <p:origin x="120" y="318"/>
      </p:cViewPr>
      <p:guideLst>
        <p:guide orient="horz" pos="2160"/>
        <p:guide pos="384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23B37-470C-45D4-9646-055EFE36F83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3BAA-06F2-42F1-8AFD-432F7843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1D554-1601-90D9-773B-F33E5CFD0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BAED12-8B54-E771-24CC-2A2721823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EA1A7-2DCD-973B-4935-2F82064DA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5D03C-CD94-015A-8A0C-0B6197457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7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8DA04-31E0-8A61-DE03-66DE07B9A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0CCF2-8A7F-FF23-2A31-A59107C24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DD853-D7A4-AF34-51A7-29541B80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035E1-9491-A59D-2204-1CF28DF89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65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340B5-27D1-D10C-A371-21A9E7E11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11DD3E-D8EA-5748-695E-08BE7BF47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EA1E8-B838-1852-5D54-C9ABBC6FE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FB52B-CBFD-D115-E8D0-8788338A8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6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A7F3F-AC7B-EC5E-75F7-FD0EE5B02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5899AB-EF21-2980-E30F-97155E9ED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4704D-123E-015D-BAF8-84377E31E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14BC8-B901-D3BA-55F5-1C19D26C1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6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7D2E9-BC74-1347-ACDF-D9D52CDB0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BC1D8-73CD-F0A8-98A6-ECB87C005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9E522-93AE-CFEF-DF93-34655F902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CD457-8497-B236-337B-51028BB3F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1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93544-A472-1258-D6E0-BC2F65E0A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1AE13-FCE6-EEB1-0C9A-A226DBDCB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A8285-6103-734B-316F-2242D5466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B9144-F002-6EE9-031F-848FCEDFD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7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65473-3714-7C66-F587-891824830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B36AFA-1D5B-A033-3CF9-A14EA244C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BE6EC-C710-CB1D-2BD4-B83A0C8CD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BC922-2A19-72ED-193A-C3FD73CD4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72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145B-883D-3597-A385-E3BDDF59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D162F-DC46-C189-C736-604706733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8531B-ABE4-BF02-9BEC-91E6ADB21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CF1D1-5D69-FE23-7023-F83DB2DB9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D284-981C-7DC2-1546-FFAA74C10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D6ED5-CBFC-05E8-CB57-B51512924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60F427-3293-AEDF-105A-097C7EF29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9D847-35CA-BB23-4467-71B7C4241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03E4-D35C-E4BD-99A7-AB2A77BC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987821-20A8-850D-BAB1-E13CDB427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9D11A-3CC9-1520-3163-2226F52C4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22A02-9B69-52AB-BABE-242212841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74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C23DD-BFAE-85F7-DF8B-EEA588756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72FDF-A2A8-DE2A-E5F2-530A5F3A6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73C21-F33A-9E0B-674F-FD004DDE6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BDF8-B055-3185-6187-BDF0ADA92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07EAA-9101-49C4-8E01-7B4E021D2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9B3D3-4D0B-4D26-1EC8-4AA6B885A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FE461-9ACE-933F-353F-08A6F1F49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BB4E-500B-7277-CF5C-5C380F505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E50B-1E15-DD75-E43C-D507FC1F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3A79C-E8DC-C1E1-A4AD-D2DD2BA75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5B627-0622-C0E7-6844-46BA369F9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A776-899D-E98D-6FED-19C671431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7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640B5-55D8-90DF-F4A5-035CE434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BED8D-BABC-3168-C57C-D78B955D8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4A006-98D8-65DC-BD9A-88F8541C8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950FB-CE85-DDF8-0102-DAA140791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2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E38A-7E0B-0AC3-A573-13E0479DD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C03AA-3E49-97C0-A9C8-CC8CDDE88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1CF07-7ED9-C375-6581-410F3FD2F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B30B1-FB46-143A-9890-EF4B7808D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0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FD6C-1F50-75F2-3FCD-02DAF2F0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94D9E-E45E-66FF-2981-34D9F3681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E3432-D459-D3BD-5669-0894F835E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63C2-19E1-3200-B494-744E4ADA0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2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C272F-0B4B-A5DD-C140-E5A31F62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5584A-01C9-1549-A58C-B28298A0B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11EE6-C42F-0498-46A8-1ED204C64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B924D-EFD7-8C9A-07A4-00699FF84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6C385-40B9-74B8-1740-17498E48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E48B7-3A6A-1E25-F22A-1F6FF0721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02FD56-B11B-FC2C-8BD3-760F5490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DB974-22A8-B65A-F016-F7D2AF818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3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55670-38CA-7A79-05E0-F12CF70E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DFBC4-0C03-51CC-FB4A-ACFCDCCD9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EDEA6C-203A-5EA8-99D2-433CA9E8C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31591-3F54-A280-4B4A-C9BC32862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1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7E0B-50CF-70AD-13E1-417C984F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09045-1D47-CF58-78F6-DB0991FBB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96397-3560-117D-5E4E-3DBE62FD1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908FE-0542-08ED-A02B-111BDF4A6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7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193B7-F0A0-C115-DA7F-81CB5627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F6991-C819-AF90-9DAF-1BCC8D7A6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C6671-4EFB-CA14-11D8-675D8AA05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4C2CB-B849-57BC-D63E-F4B57F303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10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BDCE-A541-9E41-88A8-F69AB8949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BE137-366D-6F1F-41E2-16433131C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99D43-3742-4728-285A-2B8412DCD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EA568-8044-2666-B4C9-FEDCDA3E5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6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B584-38CC-37C5-11BD-A8577DCC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28A31-2D32-F29B-E997-C1EF2CE0E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F2EC3-55FE-A18D-FE6D-673AFC582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0E522-512F-0135-FBF1-03E99F6D6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4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61FCC-27EE-915F-685B-EB6E80A0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9AEB5-A4C3-3DCF-AD3A-C22F61721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B7F14-1E5B-6945-4BA6-BC0C7CA95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DA424-78F4-8BFF-154A-CBA4A98B9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69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374B-AB7C-B9C3-A3AC-5B761C2A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53DB9-42A4-761D-AB50-00C96BBCB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19017-9A01-EEED-2BD2-2ACCE2722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10ACE-2690-C5CC-B0FC-080C8B67E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7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CC60-B78E-0E1B-2B16-4314C7E77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FD058-9876-9937-2D48-86D0555DC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E9430-D3E2-D6A6-BF38-A3EBDDE53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28BF2-3494-A5D1-16F0-46FA10632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4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DAAC-787B-8BDC-42E0-A89054D2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715E8-5D3C-F3AF-7644-1E5E0AA8B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9A85FC-A070-4198-154B-D745F3338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0CD5E-21C8-661B-8F82-4C075D3D4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6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F8D29-A7B8-5EA3-2649-C0C9FAC72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C80E0-1C4C-19B6-16DD-0F9AD7DFC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866AE-D43E-6795-A8CD-9C01A98DA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FFD7-F84F-1801-9605-CA004F619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2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33865-0539-2E2B-387D-F42C5CF71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39FC0-57FB-D8F2-D914-1D752E116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B759B-C9E6-69A2-B773-CB9F5D576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4E42-CA6C-FACD-F240-246B45568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1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D9B68-967C-9E7A-77BF-5205095E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ABEC5-F8AA-A82F-C460-A2DAD427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F8994-E744-A06B-4489-D371F6282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39D45-3A6A-9A9F-6C80-9CFB79AD2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1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62BEC-F7BF-A5C7-DD85-FFA513BE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43E82-CF34-BEA0-C608-B5CD798CC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50593-87EB-D5B8-578F-3C57BEDB1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25F99-6EA2-182B-B761-D69B0FFF5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5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ACCAD-24C3-836A-52C6-F62D437DB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6807B6-8CAD-3B34-ADF5-90AA2AF7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4D067-D726-2918-D7A6-08BF3C4E8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8CF9C-E349-4E08-9643-1A6CDCF6F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A5F48-3007-3258-49CD-B6C9A2A90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DC4D9-4BA2-3834-CFDD-F91557C28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3D8A0-CEA3-A05E-BB20-8ED7C5577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C11C3-31E8-7B13-2904-C074B42B3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3A35-032C-58E8-094D-92644823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EC082-7A80-2390-C712-33FF06CC1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8E556-0B76-C7B2-C69D-1AB252612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691A5-F3C6-536D-1C3D-8BB18ECA6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3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DF8C0-59B8-ADB5-9592-D00ED10A6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DD47C-0989-81DD-7842-556176CE5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B4450-4360-AFF3-2DD3-63DE9F684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4DDE0-96D1-9AF3-E227-7417679E9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9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92B3-418A-7318-FD49-25361350A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D9E5A-503C-C536-E8E8-9929E8112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B0284-DDDE-636F-3400-9D82E47D9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716C7-7E8A-BDA7-9FCB-2D95F59DC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71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2917-FD09-5FAF-BF98-867D13D8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25D75-C243-3EEE-6A7D-9D56B05EE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7A5D4-15C7-3A0E-0435-42A99D7B4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5035F-CCAE-8EAF-6F5B-47054AB24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975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1B8DE-9368-E16C-6DCA-7C9D6C9C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33A79-3573-E62E-EAD7-4A98C07E6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4AC91-AF5D-6779-246E-0E53434C9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AC35-F246-6C47-3016-E638D45FB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04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F1FC6-4FC2-2B52-23CC-BC4807D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3F5D9-9A2E-AA44-99D6-2654B8000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8A3DC-4A38-6EDF-FCA2-34DCE9545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B61E0-FC12-5B9E-3D9C-398F06808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2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A241-742A-69CB-E014-AE0907AF2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3280D-3DD7-7C60-199E-CFE5DCF43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F877E-CEAF-0679-A7D7-68D009995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D871F-8959-DDA0-D20B-EE20F3200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817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5A34-17A4-1C83-84CF-776D258E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ABBDD-6754-34AC-B5B5-07239D9AD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2DD3C-A1B6-BDE1-06E0-A89192FE6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1DCC8-4910-3177-7744-E1EEE6537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6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DA33-2513-05D2-B0E7-3B015343E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50A10-13B8-158E-1164-CCE4A417E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5A316-8099-2A25-4B4C-A64134C58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EF72-C026-8CFF-F379-5678D0059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EC0A-CF3E-3634-E2A7-5D6A7F459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AB820-60E1-F3E3-2D70-74E55E2D7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54ED8-F5EB-8FA6-E1DD-6A15596A7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5AB17-B4E4-D210-A66F-3892D7369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3C918-0B34-454C-73E6-39D150163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AB93D-9255-CFE2-BDB9-156E649D3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1BDFA-7D17-2A73-317B-CE8CBD9F4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F5D68-247C-C305-4A6D-E90F16909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02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64565-E958-C53B-FD96-5435E9999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008F6-6847-AEFC-8C23-FFA8E72C4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2C60D-0B0A-C957-919C-C7C63CF91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313C7-6C0C-98E6-4D25-64F6C854C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4643-C0F2-D32C-BA34-962A156E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C2A9A-6331-3F59-36A2-4AAEB2F31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B89CD-AF38-4F76-990E-E1B12E9D2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74488-7D50-0379-4D25-74C97AC4B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7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3398-ED0F-033D-8E6B-BD2467C4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EA21F-BB59-65F7-858E-E60A1E730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3475B-6F74-2DA0-F717-F05D65E69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B28-1CB3-C450-420C-F715A31E4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13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E626-CD8B-E616-FE9B-F69BDFFA1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A8F60-E84F-054A-80AE-1AB0C5F16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D28ED-DAFA-5AF5-4F3E-D12E14B2D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7B550-6C90-C3D9-8748-067EA6DD9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69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66DB6-8A55-7232-BDD8-A1FCEBEB7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F9A1F-066C-4B14-FBE9-4FDC94227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96908-36A9-AA7C-5C26-55F0F96D9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72EA1-F85B-BB22-826E-1D8A8CCD7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743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ED07-8A4F-E49C-C5D5-60850448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D8D30-731F-89B7-700E-5E080A7DA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72EDD2-F569-E97F-BB8A-CD84C1FF6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F7A6D-7878-ED9A-E11A-8773D70A4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04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E775-436C-5D7C-BFA9-BE91021EB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5A74D3-6A88-940F-E8F2-9A72D9CBD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36D4E-4B1E-9D73-3BDC-DB6F5E09E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C1E54-4A21-EE99-18B0-79290FDA7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36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9424A-0093-96FD-9356-9D9B609E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E720E-8DD8-B37F-039C-5931AA7B7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73A34-B5DF-686F-B34B-0B17027A8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CA430-A8F6-5BB4-044A-948FAEF9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45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40049-A57E-5EB3-C2FF-FBA3DAFF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5B499-D7D6-5980-B0D6-2AD7585F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C26D3-F426-8302-7629-5FA8903A3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EAF81-6FD9-EBCA-562E-A3F276FF1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96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08C20-971B-2DED-263F-BEED9B0B5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EA2EC-6908-2165-8452-42E833725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A15CD-4251-AC99-8FC5-5E6C0CF10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497AD-FB37-70EF-5A8B-E53DF1FC4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D0693-AE81-2FDD-AFCB-FEE0CEE66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60E31-D999-00C1-A319-9CA3F9A89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317D0-236D-1EF4-ABF2-C240EBB5B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E67AF-76FC-07B9-1318-461FB0C80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018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8671-EA3A-EFF1-42C4-0AFEB3703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BF25E-44CF-F140-9217-51A77ABFE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D76DB-7D03-99B1-8DAF-2473B0EC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B5F3C-99E3-DE50-6606-C8195629A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14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8B93-5DB3-86D7-5F2B-EDF1EFFCE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D1895-D4D8-6E17-EDBE-15D53DE77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90375-8D97-C16C-3784-371EA3048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4A75-1FCB-E384-1397-83E3DBDAD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712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98A87-A1AC-D968-536D-A1F8D49C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F3F76-5877-6819-107F-6FBC3E9FA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59859-C198-53D8-EAB1-DD6219093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507E4-FC87-13A4-C6DA-9D0907364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08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83B15-6F88-E265-523D-37D3EB09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E4B5B-F69E-344E-04B8-7EAC85A50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2D0B2-199E-41A8-C9EE-A0B23EB9D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20C7A-8F07-90FC-460F-5C9BB5A53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82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93999-74E8-4B21-9CAB-11EC8507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B90C9-4959-AD04-860E-02481AA81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5A7B5-3E3A-05EC-AD4B-D8CD87660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5EF8C-9C65-250E-7DC2-38A40E01B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79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5AAE6-F425-7091-3B5D-AA6E7CE9B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19A7F-5DF6-9892-37C6-C9A157325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A9253-9990-2290-2C59-A1EBCCB2F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D9052-098A-4366-B732-32ECF6809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58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D00DF-251C-B29E-CCE1-60DB8B32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5FAA9-1271-93A4-C698-971C65314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81AFA-416E-D556-9396-E6C56540F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8B828-0B2D-17AE-96B6-38F65DAE8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15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F57E2-AD9F-6DD6-2473-C6AFB3AC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5A6C0-384D-5E66-6994-4F551D79C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9CAEB-BD8F-F9E9-3897-903DA0558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A3BC3-032F-DCDB-78AC-9F6A978DA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B6F46-C3E9-5CE0-704F-D9D42FC5A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E280B-73F7-3BAB-D378-F8288AF73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FCC5E-9EAE-86AD-C0D4-F897FA23F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37CE-CF28-425A-893C-59C1DDA30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0741-3712-E9FB-EF28-575AE9C4C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AEAEA-29E1-C724-346B-2F313BF02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E897E-3DDF-7B80-15AE-1487549AF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BDDA5-C13E-015C-3B9F-8E7E80F00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3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198F2-EA61-2743-D09E-9E1F87D46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1EAA6-FB62-67F1-FD0E-3EF2909B8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87518-CAC8-0360-08B1-A34E3C20A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C4B18-6532-807B-BEC3-38660AD3B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8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932688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208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7609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0B5532-E233-4BF8-1416-7058DD5D3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929984"/>
            <a:ext cx="2735792" cy="14121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1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56925F-8D61-9A12-6352-E0E575AB7E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5959" y="5833011"/>
            <a:ext cx="2653499" cy="365125"/>
          </a:xfrm>
        </p:spPr>
        <p:txBody>
          <a:bodyPr lIns="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24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5BD56E7F-899F-0F09-1DE3-FFAD569D7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C369C7F-8804-39CF-6620-972BFEEA5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FAE311B-54FF-2429-E632-41E8BFAF8B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2" name="Date Placeholder 7">
            <a:extLst>
              <a:ext uri="{FF2B5EF4-FFF2-40B4-BE49-F238E27FC236}">
                <a16:creationId xmlns:a16="http://schemas.microsoft.com/office/drawing/2014/main" id="{4D06E228-BBEF-92B3-1DD8-6FF37826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E0D7A-232A-B937-952A-3E8040CB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5792" cy="1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06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2856C2-A569-9F30-BEA7-D540636DFDF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wrap="square" lIns="0" rtlCol="0" anchor="ctr">
            <a:spAutoFit/>
          </a:bodyPr>
          <a:lstStyle/>
          <a:p>
            <a:pPr algn="l">
              <a:lnSpc>
                <a:spcPct val="107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859" y="2618045"/>
            <a:ext cx="5484661" cy="131711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859" y="3975795"/>
            <a:ext cx="548466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56925F-8D61-9A12-6352-E0E575AB7E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20919" y="4393103"/>
            <a:ext cx="2653499" cy="365125"/>
          </a:xfrm>
        </p:spPr>
        <p:txBody>
          <a:bodyPr lIns="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435EE179-D067-7734-DA40-AD0A7DED0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2" y="2421955"/>
            <a:ext cx="3912616" cy="20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8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3C485C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78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71CEB-AE9E-59E5-E6AF-5DC5317631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39B0CCE4-B4C4-115B-423A-1E8BEEC588E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75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625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500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132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C7F318D1-BA67-00F6-CE0E-3D8E27740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7545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wrap="square"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406346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61B9F-B4B7-E2C9-D25E-4A69D476DB9D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9B02A0AF-4C35-8E1F-9D8A-DB4DE4F8D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41D584A-CA4A-AA0B-41D1-A8C8344AD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602A97B-7014-20C5-8040-656224F4B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3220" y="1360021"/>
            <a:ext cx="3758184" cy="375818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35C537-42F2-E3CB-25EC-80E2EE698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6445" y="2506720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44036A-B32E-744B-89BB-BE40D633A9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445" y="2894393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3528EE-F5B9-35A6-C800-BB14A6532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445" y="3449320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089449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A865CA51-09A3-D3F7-1D54-318DBEFCD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CB09742-474D-1CFE-E3EC-2F3088ACA3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7931" y="4201272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ED4725-F01B-EDCE-5697-37FC870B4F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931" y="4588945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55446BE-A0BB-FEDB-9AA9-8D6B415E33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931" y="5143872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931" y="1112268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931" y="1499941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931" y="2054868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4486C7-F3E0-C7F1-4942-A378F6C16A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7273" y="425582"/>
            <a:ext cx="2907792" cy="290779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744EFCCB-7195-CD8D-1D6C-E48D5AA6D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7273" y="3516995"/>
            <a:ext cx="2907792" cy="290779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1369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7AC433E9-756E-20F4-7A7D-9AE6F2C8B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3397" y="708948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3397" y="1025501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3397" y="1502318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BD7959A-F0D9-DC46-C3C2-87BCD7A060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3397" y="2771150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8C13DD8-170B-9CFF-30EC-68C6B7B5C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3397" y="3087703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227A98-7300-3B73-8460-41BDFA6CD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3397" y="3564520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AD0808E-D25E-8E36-36BD-61B39392FB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3397" y="4958629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9D63EEA-F820-7EC0-6AF1-3E970E28C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397" y="5275182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6F1D804-335B-0B10-C836-EFC2CBF1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3397" y="5751999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309BD59D-2889-14A1-3B01-252E6CB6B1D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5903" y="367166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4773359E-0A25-1AD6-AAD4-1C1821A0207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5903" y="2488765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417ADCD5-BA0A-08E9-EECE-802C02BDD5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5902" y="4607170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168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5204DC7B-C307-64EA-1C3B-5982B0CE7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469" y="1624786"/>
            <a:ext cx="3550851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69" y="1880378"/>
            <a:ext cx="3550851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5469" y="2308314"/>
            <a:ext cx="3550851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4486C7-F3E0-C7F1-4942-A378F6C16A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321" y="126276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28FEE72-3948-A3DE-C8E0-4A1384640B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1704" y="1624786"/>
            <a:ext cx="3434855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A62E6E6-4BAE-329A-FF09-F5C4315C46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1704" y="1880378"/>
            <a:ext cx="3434855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F98853B-5D68-D703-CA63-B046AE0D30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1704" y="2308314"/>
            <a:ext cx="3434855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AB0C9F70-3905-D35E-E51B-32ADF9253E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2556" y="126276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8342807-B835-1D57-7B1E-38495D866F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5469" y="4425446"/>
            <a:ext cx="3550851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FA77E28-917D-8D23-6028-4BC84D5F22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65469" y="4681038"/>
            <a:ext cx="3550851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F75BFA77-A227-F481-FB0B-30FFFA5FE7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65469" y="5108974"/>
            <a:ext cx="3550851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067AE4C4-F49F-BFCF-64DE-F826AC8793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6321" y="406342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E5E0FD4-C970-2E87-EFBC-849E2072E8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11704" y="4425446"/>
            <a:ext cx="3434855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36BA426-AE37-0377-84F9-28B8CBBD90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1705" y="4681038"/>
            <a:ext cx="3434855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18CAC72-0DAA-F5E3-5F89-A937584980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11704" y="5108974"/>
            <a:ext cx="3434855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51156C04-4607-5B1A-78C0-213149483F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92556" y="406342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73B9074-1FB7-248D-2912-76EF0E8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130" y="6444032"/>
            <a:ext cx="457200" cy="274320"/>
          </a:xfrm>
        </p:spPr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4873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899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0B5532-E233-4BF8-1416-7058DD5D3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929984"/>
            <a:ext cx="2735792" cy="14121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86034F5-2C49-FCA0-7D2F-A7225EB2D4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1945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43F917FF-4F91-7E5D-54E3-05B7AD37D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C369C7F-8804-39CF-6620-972BFEEA5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FAE311B-54FF-2429-E632-41E8BFAF8B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2" name="Date Placeholder 7">
            <a:extLst>
              <a:ext uri="{FF2B5EF4-FFF2-40B4-BE49-F238E27FC236}">
                <a16:creationId xmlns:a16="http://schemas.microsoft.com/office/drawing/2014/main" id="{4D06E228-BBEF-92B3-1DD8-6FF37826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FC0B8C-A170-E455-1D24-016ED67D5B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6" y="576044"/>
            <a:ext cx="2735792" cy="1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9019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1345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3256BC-8858-3ECE-3DDF-D37858AA0C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107F2522-5F9C-DC1F-B5D7-DEA8418B6DF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99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75F667E-F40A-2C85-96B0-F1555DDA8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0" b="3746"/>
          <a:stretch/>
        </p:blipFill>
        <p:spPr bwMode="auto">
          <a:xfrm flipH="1">
            <a:off x="0" y="1831392"/>
            <a:ext cx="4263090" cy="5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34" y="3429000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434" y="4786750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75" y="436721"/>
            <a:ext cx="2940490" cy="15136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61434" y="5215601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0259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417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B23AA29-8B0B-0230-3345-88D3057FB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1D4F53A-B083-6BB9-9C7D-DC9B4D9225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156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9036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1196704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92344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9253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932688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153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C7F318D1-BA67-00F6-CE0E-3D8E27740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145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75F667E-F40A-2C85-96B0-F1555DDA8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0" b="3746"/>
          <a:stretch/>
        </p:blipFill>
        <p:spPr bwMode="auto">
          <a:xfrm flipH="1">
            <a:off x="0" y="1831392"/>
            <a:ext cx="4263090" cy="5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34" y="3429000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434" y="4786750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75" y="436721"/>
            <a:ext cx="2940490" cy="15136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61434" y="5215601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667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0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015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7330BCA-CDB5-C447-4709-1D72241DD4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03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6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952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465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59410555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555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989481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7966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7330BCA-CDB5-C447-4709-1D72241DD4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3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170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331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7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89897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9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4.sv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41D45"/>
            </a:gs>
            <a:gs pos="100000">
              <a:srgbClr val="03122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2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0682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3E1E7F-1451-B15A-B57E-7BB1D61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C9DA-849C-CECC-651B-5AECE15F005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14432" y="6099048"/>
            <a:ext cx="9742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38536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rgbClr val="041D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2A883-4D50-8669-812E-DBF5471C0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2D48BB-8F63-1F40-4432-3D0AFDB1C1D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14432" y="6099048"/>
            <a:ext cx="9728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70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E45"/>
        </a:buClr>
        <a:buFont typeface="Wingdings" panose="05000000000000000000" pitchFamily="2" charset="2"/>
        <a:buChar char="§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8941A"/>
            </a:gs>
            <a:gs pos="100000">
              <a:srgbClr val="FBAF1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CB12F9D-382A-2E58-31CD-89FF9B30E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4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31EC9-BA91-B736-13DD-AA0D3EBF2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721791-4CC9-16F6-A096-1D80FFFCC59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15852" y="6099048"/>
            <a:ext cx="9728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4" r:id="rId9"/>
    <p:sldLayoutId id="214748370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41D45"/>
            </a:gs>
            <a:gs pos="100000">
              <a:srgbClr val="03122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12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0682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3E1E7F-1451-B15A-B57E-7BB1D61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C9DA-849C-CECC-651B-5AECE15F005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14432" y="6099048"/>
            <a:ext cx="9742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91148-AF5B-F5A5-18ED-6C24907EA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A558-14B5-4F47-F816-5E5CBBC5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0965492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#WeCount in context: the landscape of research efforts to count abortions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6B5CC-C5D2-EC70-92CF-2BF2F02BC07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E28DC30-612D-E0E6-A58B-EFF89894F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86" y="1143000"/>
            <a:ext cx="1016522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8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B65CA-E2F7-1494-C5EA-8340C62AC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4290-9A6D-8B3E-A63B-8E35F70A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1238476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Where </a:t>
            </a:r>
            <a:r>
              <a:rPr lang="en-US" sz="2400" dirty="0">
                <a:solidFill>
                  <a:srgbClr val="F47720"/>
                </a:solidFill>
                <a:latin typeface="Arial"/>
                <a:cs typeface="Arial"/>
              </a:rPr>
              <a:t>abortion and telehealth are permitted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, the share of abortions provided via telehealth varied widely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9FD18-AB2D-01F1-2DCB-B9ABF3A9864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A65C4-55F0-B375-6D4E-858501F33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7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B7D3-395E-9E06-1958-50B501B4F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C60D-A37E-DA81-5518-65EE567C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365125"/>
            <a:ext cx="11398745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Where </a:t>
            </a:r>
            <a:r>
              <a:rPr lang="en-US" sz="2400" dirty="0">
                <a:solidFill>
                  <a:srgbClr val="F47720"/>
                </a:solidFill>
                <a:latin typeface="Arial"/>
                <a:cs typeface="Arial"/>
              </a:rPr>
              <a:t>telehealth abortion is restricted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, the share of abortions provided via telehealth under shield laws varied widely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36C80-67FD-EBB5-B945-A014F4E5262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9A990-A745-22B1-D0F0-456775842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7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484D1-4649-97EB-745B-630F20951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7C76-7B42-D8DC-6AB9-10B411C0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365125"/>
            <a:ext cx="11398745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Where </a:t>
            </a:r>
            <a:r>
              <a:rPr lang="en-US" sz="2400" dirty="0">
                <a:solidFill>
                  <a:srgbClr val="F47720"/>
                </a:solidFill>
                <a:latin typeface="Arial"/>
                <a:cs typeface="Arial"/>
              </a:rPr>
              <a:t>abortion is banned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, nearly all abortions were provided via telehealth under shield laws</a:t>
            </a:r>
            <a:endParaRPr lang="en-US" sz="24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CF002-80DE-4382-2F5D-E95FC6A1EA4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2E7F8-FC74-50E9-4348-FE0E57055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8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56544-6DBB-3F6F-E703-E881053E8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A5D-A13D-5BAD-8F8C-711EB6F2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0727198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A growing share of telehealth abortions are provided under shield laws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D49C7-E137-F2BB-B7BD-34DD244E331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2C4AE-7E07-1E67-D0F0-E5E10E29A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8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8ECA4-37DC-0CD1-4C53-0C02F61F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F08F-9497-0C1A-370C-E89D39D3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</a:rPr>
              <a:t>Number of abortions provided via shield laws is increasing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905A2-824B-6B74-7A04-DD19DFF6546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7B336-BA45-6DE1-0054-707CF0DC8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B08F1-56CA-24A6-7763-645282FD0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0FDA-48A8-2364-32F5-2F199F7A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365125"/>
            <a:ext cx="11218811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Abortions provided under shield laws account for a growing share of all telehealth abortions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03AC2-91EC-E79A-B2AE-EB7F7FC6DDC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E7B883-CCC7-EFE1-D876-27A0C088C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39754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7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5AD33-4F89-7AFB-B79E-74DA0D2F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D0100-234C-6B21-F081-B8DE0740C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State-level findings</a:t>
            </a:r>
          </a:p>
        </p:txBody>
      </p:sp>
    </p:spTree>
    <p:extLst>
      <p:ext uri="{BB962C8B-B14F-4D97-AF65-F5344CB8AC3E}">
        <p14:creationId xmlns:p14="http://schemas.microsoft.com/office/powerpoint/2010/main" val="36184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C92B-7DDD-2620-DB51-2307F556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ED89-A990-B708-EE21-60440DC4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Alabama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3286F-6F76-7D49-9706-98ED207C21A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84A1F-1680-4354-9C67-90E569EEC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54525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2D83-8661-C2FE-8C05-A0FFA59C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4C9F-0867-DC8B-9A0C-807E8C2B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Alaska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4492E-AD39-3358-3711-45711E496ED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BC1E6-1D3C-7746-4523-7509C3AC5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269B0-BC8E-B9C8-2A42-8BAC6376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5A97-86B5-C2E6-57A6-BA3B9903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8EE91-7076-D7C0-71E3-A688DF1102C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AF2AE-8342-A6B8-6762-7632AF3DA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3E86C-5240-AA7C-DE0E-BCA8E11B2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5CED-B48C-D171-0C71-364E2522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States reflected across efforts to count abortions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4B2ED-647F-CA2F-308A-C9ABC27938A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87581-1417-CD11-87FE-A6EE4AE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58" b="19906"/>
          <a:stretch>
            <a:fillRect/>
          </a:stretch>
        </p:blipFill>
        <p:spPr bwMode="auto">
          <a:xfrm>
            <a:off x="381000" y="1582209"/>
            <a:ext cx="11430000" cy="3693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28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7A129-2A48-ECE3-EC93-F0145E7E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E25B-DC81-7A1C-66D5-78D9A6EC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Arkansas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188B5-5227-7588-4748-D67079D52E9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B5A53E-BB33-E57E-25A8-D6D82AF4F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9B920-6435-7F77-4EA9-D819F8AB8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7D45-7ACE-BAE1-6918-C6E90E20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California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F9F25-7CBF-7455-2DAC-6AF3BFB4380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6347-0801-F7AA-98D1-9F51989DE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0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108D-B859-E611-8FF4-B1984CA5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EAB-4213-9ADD-8568-686F3152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Colorado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978E1-499F-B40A-FA9E-2D29BA040B9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99033-5527-C558-3F17-3347F88CA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B36A7-3076-4DE2-2329-D4366A46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DC7B-ED3E-B9DB-6B61-D75E4FE6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Connecticut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74BA4-213D-24AA-3159-5D1B3DDDD8B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C71C3-D73B-7667-E958-06415D927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A3647-C317-B2B5-7F9B-1854BA1C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AD16-82CA-52A4-A7EF-1F25DEF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Delaware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175DA-7B4B-5987-5CD0-5477180725B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D39FB-7D18-DD50-180D-E38FCFEDB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BC34-ABF5-42B8-906E-D9581386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1218-3C40-275C-A558-9FA045B4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District of Columbia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B0457-DD38-64A6-7775-3BF4CEB6166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ABFEC-7BF1-3613-8CEB-CD0159AF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7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19519-7CE9-5C33-4F77-A1D32084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AD8E-9A37-0382-54EE-C0D9684B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CDA3-27E9-7844-650A-FCCB3F92648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404A1-7585-E451-92A1-09DD70014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3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7B035-60BB-1C3F-6122-0B7FEA2FB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AE83-3F8C-0966-2748-0D78AEEA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Georgia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967F6-C827-D5B8-850B-1F5DC420046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257046-D03B-BD7A-9888-74F33C8CF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5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3AB0A-9022-246A-7F96-3ED20274E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32DB-1166-CEEE-7519-BCF9F7E2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Hawaii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76F04-140E-43CE-D7CA-B7D196DDB4F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266AE-55E7-0114-8E7E-79E3676C0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00C7C-2ACF-FDF3-7F32-2074DA748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232B-AFBB-5626-7B50-B4A2ED6C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Idaho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60A12-BE6A-CDEC-AB45-95EA51BDED2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3DB64-4FDC-318C-704C-53882E1C9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3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66E0-9E6B-CB52-DC95-81199064E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National findings</a:t>
            </a:r>
          </a:p>
        </p:txBody>
      </p:sp>
    </p:spTree>
    <p:extLst>
      <p:ext uri="{BB962C8B-B14F-4D97-AF65-F5344CB8AC3E}">
        <p14:creationId xmlns:p14="http://schemas.microsoft.com/office/powerpoint/2010/main" val="3796461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43F66-F894-AEB6-C485-D7AFF4F8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5636-3E4E-0B80-1CD7-0A3B2385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Illinois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24C3E-DB5F-B135-8E25-F5A644E1B93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8899B-9BA7-027E-ABD6-C58C732A5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5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CAB8-C930-C41F-3964-0A875033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D371-551A-A1CA-8BC7-A7DCEBFD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Indiana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33724-E9FA-893F-2548-17B106E76F3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F08B4-A267-E232-675E-EC5123B7A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9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4870-7085-93FC-5BD1-46939948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E95A-5AD6-8F93-F93F-F941EF60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Iowa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6AA05-3CA3-D36D-517B-7ADAD781969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46CE7-08D1-27B3-F75B-49F8A6107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8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D9A6E-F9F3-0E46-4327-63B9D3586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C332-8080-01AF-7074-529BFF97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5A1A6-4987-13E5-AFE5-D3472BE23B8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7A5EF-1216-134C-4CC0-357DC17FF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5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13AF-A8C7-59C4-3B08-8A643DD5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0143-7F2A-157D-54C1-3A9F8D65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Kentucky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34B46-614C-16AB-5300-128BA59478B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7FE9C-83D8-369F-2FCB-5A092CF58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9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7CA49-0A1A-CBF3-43F8-3E4AFD979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6412-9DAF-EF29-01F8-C1626A9F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Louisiana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0E468-924E-4BEC-E7BD-B9F4A20F287A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8F890-6127-7AB7-715D-A89DC48BC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2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F4E98-0D86-4207-0010-5C03FC9A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6ED7-683A-217B-D56F-6366AA26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EDF0A-3AD1-F67A-8385-0EDD4D913B0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80A56F-98AE-C565-C9B0-4683C772F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8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D697-6796-EEA4-1DC8-CB503872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DD67-43FC-0E81-2C89-2B46E583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Maryland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CDBFA-D61A-A204-5311-720E8AEF145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49A47-8459-212B-0AE0-2275A6558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99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BDEDB-A7FA-4C7A-879E-6F07D963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726B-5E20-EBD7-E731-E9B3BBC3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Massachusetts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0FEA5-886C-F83D-C47D-DD01BF49A86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FB8D3-79BD-B6CE-7545-15CCB1321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4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B8D28-F242-08C0-490E-71D2F208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5DBA-BC59-9818-C992-764B934D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Michigan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12BD3-3F0E-8892-28EE-E805512F029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4C7B4-C31B-7C68-C836-53A68BFDD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2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DC695-E2B8-D3DF-FC2C-AE21F4DB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875F-B7E2-5D1E-8A64-AB5BA4CD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US abortions totaled 591,770 in the first six months of 2025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3F3EE-4AC8-6BF6-DA9E-0E433B1B3E7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198BE-49C5-FF73-C27A-8BBC2D0D7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65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0F2FA-7505-0282-AA5E-DB1A2FB7C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2D52-C4ED-66B8-E21F-2955BB71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Minnesota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FAA9C-DDD7-BF5B-A617-0F1F2DAD924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33A2C-429D-7508-21FD-3155DD793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95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8608E-F956-4349-A4D8-27400686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C130-9838-0A46-D540-0A8B2B76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Mississippi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9E4B4-A7BE-6A28-CEF0-C85E6A31B5B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54CF7-0A75-B4ED-0148-DEFF496B1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89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610FA-B3C8-0C59-ED70-7D0B950D6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2282-DFDB-F631-F868-AC40419F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Missouri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985C9-4293-AC58-C524-E972B1D5F9D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2432E-3E07-5583-D2D6-6B5E8942E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6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39F8-55A2-E73F-B5AF-87CDD26CE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11A5-132D-1545-4F60-394C7376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Montana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876CE-4169-84DA-423C-742E630D87D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287FE-82D7-4D69-55EA-687670EB1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751F1-AC6E-EDF1-7599-F3C391CD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7A80-8DC1-B00A-ED52-458F529B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Nebraska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270A7-4CC6-D36E-5ABF-304B2417F20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8252C-80A7-D325-92E2-E7A8013ED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0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C168-628B-FDF5-3CC3-C06AAA1E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4900-9D16-4EB8-61F0-267CB5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Nevada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ED355-5B7D-41A0-15AC-0BF81D4402F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9DBFB-ADE2-CC70-4DEF-6CE15481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24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BB3E4-045C-C122-232D-EA5D8C0C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C7AB-9858-516F-E221-561B83DD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Hampshire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2B340-DCA2-DEE4-B65F-36684C128FF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FCB75-C39C-DBDC-8A3E-113EC2C01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9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5991C-7E85-422F-EEB3-09570692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2DED-D1B2-0B43-6FD5-EFC9DB4A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Jersey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AB78B-62C6-26DF-3328-00C5DB40E88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26D329-1387-A773-DD7D-F759D0A89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4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BB75-9D6F-D86C-6E87-6B5BDD2F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CE18-66FD-E5A7-D936-57FA9203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Mexico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FAD07-5F3F-C741-16DE-CBE658AD63B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DF864-292F-3EAF-4E14-0BE9BACD3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7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2F16D-CE49-5499-EA03-243419AA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2834-FCAD-4332-81DB-2C1D4C1A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York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878B6-45B4-9007-5387-40AACF6F4B7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BB0B2-E62B-C610-C3AF-973F94BE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B5ABD-7039-F4B5-937D-39A3DC62C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58EA-9015-4FA9-FD5E-60A95743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Abortions in the US have increased since </a:t>
            </a:r>
            <a:r>
              <a:rPr lang="en-US" sz="2400" i="1" dirty="0">
                <a:latin typeface="Arial"/>
                <a:cs typeface="Arial"/>
              </a:rPr>
              <a:t>Dobbs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EB21F-B289-6FF5-2681-7F7C5C6AF06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28E77-3C06-A93A-5F27-DD5B628A9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10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7D111-2A33-DBBF-F415-45647A72B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BABF-7CB8-A785-5422-9272DEA4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North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447E4-3FBE-EBED-61A3-2AD22147244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48E41-E406-8678-16BD-372AF478C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94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9F81-CE26-965F-42F8-BD80D9EB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B002-7D39-EDF6-07BE-04FF3D3E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North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D0A0E-F408-1497-E614-239035F5567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81FB2-C940-38D8-479F-0C132D849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6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3CE4A-E6FF-9A98-6EBA-E7D736950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BBD9-CCEF-5CAD-1A7B-BA6744F5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Ohio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006E0-F951-3662-CC6F-B712201DFC2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25781-BD5A-7BBD-653A-42BA7FE4E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2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A8FA-7B9C-22BA-33AE-BD95CD800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F2B3-8B5A-A760-A355-32BC368C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Oklahoma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BB23C-490C-68EC-E212-7FF1AA853E3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DEA37-3A67-610B-B9BD-02644E14D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711C-8513-6197-C0E9-C4DBCD2CA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F244-765F-5E4D-3514-E9FB5928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Oregon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AABE4-17D9-5161-7454-E1919184BC7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227A6-166D-EC0A-D347-C9DCC3A17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45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BF652-4553-3594-DB5A-32775B920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BFA7-8E88-3EEA-A7E1-5532FE3E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Pennsylvania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161F2-0B98-B2DA-DAD1-2CF39339035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D24C6-FB7C-8295-D409-C3E29886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4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758AB-E2C3-A5A4-AC16-CC7AF2B8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A0A7-B624-D08E-C56C-A0FE66B5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Rhode Island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29BEE-1CB2-BB1C-5A3C-F44E59F192A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95638-A400-3F0C-2D13-CA0B7C78C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E596C-0B82-A621-C760-13EBB087E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36BE-FCBE-5972-13AE-6E6CC45A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South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154D8-FA13-80DF-1C31-5F1A5A4A220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6000-B533-68CF-FDCA-2E73AA57F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146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C3B01-C5F7-DB2F-E93F-743F319D5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F3A9-3B16-F70F-C7C3-80FBCFEC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South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9A925-8B26-C5B2-E7D6-DD9C4FF7434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34C3A-FA9C-2D92-B13C-ED43F4FD5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11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D5F2D-E152-24A4-7C09-A405FC0C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AF7-A20D-F3AA-3779-1A61BD76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Tennessee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93D3F-2237-1C93-3476-9FDD496D38B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A9EBA-79AD-6B6E-90B1-8B54BAD25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F2997-3328-E0E4-DE9A-578C5A33A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4F57-DDA1-EB55-CC15-7C659A2D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1238476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Abortion volume fluctuates from month </a:t>
            </a:r>
            <a:r>
              <a:rPr lang="en-US" sz="2400">
                <a:latin typeface="Arial"/>
                <a:cs typeface="Arial"/>
              </a:rPr>
              <a:t>to month, </a:t>
            </a:r>
            <a:r>
              <a:rPr lang="en-US" sz="2400" dirty="0">
                <a:latin typeface="Arial"/>
                <a:cs typeface="Arial"/>
              </a:rPr>
              <a:t>and has </a:t>
            </a:r>
            <a:r>
              <a:rPr lang="en-US" sz="2400">
                <a:latin typeface="Arial"/>
                <a:cs typeface="Arial"/>
              </a:rPr>
              <a:t>increased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year-over-year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00122-796E-FB88-94C0-38715FE0325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B1E5CC-C4AC-5EB2-78E1-EF6A46577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39754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86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2E626-C6DF-400C-B6B9-59049FCC8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1195-8944-1C63-0564-D733D448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Texas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0D8A8-A317-52CC-C530-58DF2ED5D73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BE62D-A6BD-B128-6348-E76D2BBF6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5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E141-16BA-5139-4D67-8B26CD0F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11C2-2DC7-BA3A-069C-930969E6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Utah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F054B-894C-7952-318A-0866FC6BA88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EC748-7234-4845-D03C-A2EAA0359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5850"/>
            <a:ext cx="11437087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631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EBA0-015A-FD18-5002-DBE25474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F2CA-D44E-6343-A0C7-BC907145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Vermont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F19B8-43B3-F9EF-D7D8-08A99C298B9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2A325-9DB5-4ED7-57A3-FC41BF19C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4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7147-6059-ADCB-3F31-4900134AB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1590-AEB4-1C4F-A1B6-5F25BBA4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B5AB4-6C76-3976-FCFC-12B694C8E87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02610-148F-E62C-9DF1-4E144A72C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6F422-2DBE-5257-B3D5-39E323E5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2E9E-D4C0-0B97-F529-206A6378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Washington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E51FB-3D29-2D71-171C-AB988030BEF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6B9535-2C8B-AD77-D468-58BE60855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38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75023-51A8-D858-7447-B5A14806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75C5-4EAB-B190-7DD4-629C21BD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West 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7E2F-BDBA-B14E-B09A-13817EB8C50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E5849-E8CE-24AF-EB49-7A1B672C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5850"/>
            <a:ext cx="11437087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9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64CDE-724F-DFCC-15B2-9DD3B6447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4D82-91FE-E260-2820-79B1F394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Wisconsin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968C3-B7B2-ED94-796B-0E7EA797A2E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89057-3727-AF8D-368E-8746E182A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5850"/>
            <a:ext cx="11437087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878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909AF-323B-8A9E-1217-CC0A0805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D468-6E10-7892-738E-2B6A2FC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Wyoming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AA2DB-DC93-AA6E-6C36-89B5D8FB06A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51C0C-A338-D476-2E80-4131A476F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3E820-E1C4-1BA9-4BED-2577ACD3F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8ED4-73E8-074A-2467-146913C5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Monthly average number of abortions increased each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019DE-B75C-631D-F40B-1469966F01D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D476F-7617-0EAA-3FFA-D10DA82B7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0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0D250-8C88-C7C4-EAE9-5C4985FAC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AE53-BFB6-494F-08A5-0A0F8B11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365125"/>
            <a:ext cx="11297469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In the first six months of 2025, 27% of abortions were provided via telehealth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2B531-F35D-786C-1CE5-753E424CE0B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A7F6E-078D-39DB-04E7-A98C6AC7A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1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3447F-0FD1-D2D6-5D23-E9D84F27F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D52A-A8FA-B279-9CF5-6B7DBC8C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0560050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In-person abortion care declined slightly, while telehealth grew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71940-AFA1-3896-E5BD-05202740FF3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90825-D9C8-D02C-8980-2DB22A175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8467"/>
      </p:ext>
    </p:extLst>
  </p:cSld>
  <p:clrMapOvr>
    <a:masterClrMapping/>
  </p:clrMapOvr>
</p:sld>
</file>

<file path=ppt/theme/theme1.xml><?xml version="1.0" encoding="utf-8"?>
<a:theme xmlns:a="http://schemas.openxmlformats.org/drawingml/2006/main" name="Blu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rtlCol="0" anchor="ctr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lIns="0" rtlCol="0" anchor="ctr">
        <a:no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u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14711</TotalTime>
  <Words>888</Words>
  <Application>Microsoft Office PowerPoint</Application>
  <PresentationFormat>Widescreen</PresentationFormat>
  <Paragraphs>200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Wingdings</vt:lpstr>
      <vt:lpstr>Blue Palette Theme</vt:lpstr>
      <vt:lpstr>White Palette Theme</vt:lpstr>
      <vt:lpstr>Orange Palette Theme</vt:lpstr>
      <vt:lpstr>1_Blue Palette Theme</vt:lpstr>
      <vt:lpstr>#WeCount in context: the landscape of research efforts to count abortions</vt:lpstr>
      <vt:lpstr>States reflected across efforts to count abortions</vt:lpstr>
      <vt:lpstr>PowerPoint Presentation</vt:lpstr>
      <vt:lpstr>US abortions totaled 591,770 in the first six months of 2025</vt:lpstr>
      <vt:lpstr>Abortions in the US have increased since Dobbs</vt:lpstr>
      <vt:lpstr>Abortion volume fluctuates from month to month, and has increased  year-over-year</vt:lpstr>
      <vt:lpstr>Monthly average number of abortions increased each year</vt:lpstr>
      <vt:lpstr>In the first six months of 2025, 27% of abortions were provided via telehealth</vt:lpstr>
      <vt:lpstr>In-person abortion care declined slightly, while telehealth grew</vt:lpstr>
      <vt:lpstr>Where abortion and telehealth are permitted, the share of abortions provided via telehealth varied widely</vt:lpstr>
      <vt:lpstr>Where telehealth abortion is restricted, the share of abortions provided via telehealth under shield laws varied widely</vt:lpstr>
      <vt:lpstr>Where abortion is banned, nearly all abortions were provided via telehealth under shield laws</vt:lpstr>
      <vt:lpstr>A growing share of telehealth abortions are provided under shield laws</vt:lpstr>
      <vt:lpstr>Number of abortions provided via shield laws is increasing</vt:lpstr>
      <vt:lpstr>Abortions provided under shield laws account for a growing share of all telehealth abortions</vt:lpstr>
      <vt:lpstr>PowerPoint Presentation</vt:lpstr>
      <vt:lpstr>Alabama</vt:lpstr>
      <vt:lpstr>Alaska</vt:lpstr>
      <vt:lpstr>Arizona</vt:lpstr>
      <vt:lpstr>Arkansas</vt:lpstr>
      <vt:lpstr>California</vt:lpstr>
      <vt:lpstr>Colorado</vt:lpstr>
      <vt:lpstr>Connecticut</vt:lpstr>
      <vt:lpstr>Delaware</vt:lpstr>
      <vt:lpstr>District of Columbia</vt:lpstr>
      <vt:lpstr>Florida</vt:lpstr>
      <vt:lpstr>Georgia</vt:lpstr>
      <vt:lpstr>Hawaii</vt:lpstr>
      <vt:lpstr>Idaho</vt:lpstr>
      <vt:lpstr>Illinois</vt:lpstr>
      <vt:lpstr>Indiana</vt:lpstr>
      <vt:lpstr>Iowa</vt:lpstr>
      <vt:lpstr>Kansas</vt:lpstr>
      <vt:lpstr>Kentucky</vt:lpstr>
      <vt:lpstr>Louisiana</vt:lpstr>
      <vt:lpstr>Maine</vt:lpstr>
      <vt:lpstr>Maryland</vt:lpstr>
      <vt:lpstr>Massachusetts</vt:lpstr>
      <vt:lpstr>Michigan</vt:lpstr>
      <vt:lpstr>Minnesota</vt:lpstr>
      <vt:lpstr>Mississippi</vt:lpstr>
      <vt:lpstr>Missouri</vt:lpstr>
      <vt:lpstr>Montana</vt:lpstr>
      <vt:lpstr>Nebraska</vt:lpstr>
      <vt:lpstr>Nevada</vt:lpstr>
      <vt:lpstr>New Hampshire</vt:lpstr>
      <vt:lpstr>New Jersey</vt:lpstr>
      <vt:lpstr>New Mexico</vt:lpstr>
      <vt:lpstr>New York</vt:lpstr>
      <vt:lpstr>North Carolina</vt:lpstr>
      <vt:lpstr>North Dakota</vt:lpstr>
      <vt:lpstr>Ohio</vt:lpstr>
      <vt:lpstr>Oklahoma</vt:lpstr>
      <vt:lpstr>Oregon</vt:lpstr>
      <vt:lpstr>Pennsylvania</vt:lpstr>
      <vt:lpstr>Rhode Island</vt:lpstr>
      <vt:lpstr>South Carolina</vt:lpstr>
      <vt:lpstr>South Dakota</vt:lpstr>
      <vt:lpstr>Tennessee</vt:lpstr>
      <vt:lpstr>Texas</vt:lpstr>
      <vt:lpstr>Utah</vt:lpstr>
      <vt:lpstr>Vermont</vt:lpstr>
      <vt:lpstr>Virginia</vt:lpstr>
      <vt:lpstr>Washington</vt:lpstr>
      <vt:lpstr>West Virginia</vt:lpstr>
      <vt:lpstr>Wisconsin</vt:lpstr>
      <vt:lpstr>Wyoming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O'Donnell</dc:creator>
  <cp:lastModifiedBy>Leah Koenig</cp:lastModifiedBy>
  <cp:revision>5860</cp:revision>
  <dcterms:created xsi:type="dcterms:W3CDTF">2023-08-11T17:45:29Z</dcterms:created>
  <dcterms:modified xsi:type="dcterms:W3CDTF">2025-12-01T21:50:53Z</dcterms:modified>
</cp:coreProperties>
</file>